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 id="2147483683" r:id="rId5"/>
  </p:sldMasterIdLst>
  <p:notesMasterIdLst>
    <p:notesMasterId r:id="rId23"/>
  </p:notesMasterIdLst>
  <p:handoutMasterIdLst>
    <p:handoutMasterId r:id="rId24"/>
  </p:handoutMasterIdLst>
  <p:sldIdLst>
    <p:sldId id="259" r:id="rId6"/>
    <p:sldId id="278" r:id="rId7"/>
    <p:sldId id="279" r:id="rId8"/>
    <p:sldId id="280" r:id="rId9"/>
    <p:sldId id="281" r:id="rId10"/>
    <p:sldId id="283" r:id="rId11"/>
    <p:sldId id="265" r:id="rId12"/>
    <p:sldId id="277" r:id="rId13"/>
    <p:sldId id="269" r:id="rId14"/>
    <p:sldId id="262" r:id="rId15"/>
    <p:sldId id="263" r:id="rId16"/>
    <p:sldId id="271" r:id="rId17"/>
    <p:sldId id="272" r:id="rId18"/>
    <p:sldId id="274" r:id="rId19"/>
    <p:sldId id="273" r:id="rId20"/>
    <p:sldId id="275" r:id="rId21"/>
    <p:sldId id="26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509E2F"/>
    <a:srgbClr val="003366"/>
    <a:srgbClr val="000066"/>
    <a:srgbClr val="003B49"/>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3" d="100"/>
          <a:sy n="103" d="100"/>
        </p:scale>
        <p:origin x="1776" y="144"/>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ln>
                  <a:noFill/>
                </a:ln>
                <a:solidFill>
                  <a:schemeClr val="tx2"/>
                </a:solidFill>
                <a:latin typeface="+mn-lt"/>
                <a:ea typeface="+mn-ea"/>
                <a:cs typeface="+mn-cs"/>
              </a:defRPr>
            </a:pPr>
            <a:r>
              <a:rPr lang="en-US" sz="1400" dirty="0" smtClean="0"/>
              <a:t>Enrollment</a:t>
            </a:r>
            <a:r>
              <a:rPr lang="en-US" sz="1400" baseline="0" dirty="0" smtClean="0"/>
              <a:t> Headcount Growth Compared to Net Ranked </a:t>
            </a:r>
            <a:r>
              <a:rPr lang="en-US" sz="1400" dirty="0" smtClean="0"/>
              <a:t>Faculty Headcount Growth</a:t>
            </a:r>
            <a:endParaRPr lang="en-US" sz="1400" dirty="0"/>
          </a:p>
        </c:rich>
      </c:tx>
      <c:layout>
        <c:manualLayout>
          <c:xMode val="edge"/>
          <c:yMode val="edge"/>
          <c:x val="0.19384825197660818"/>
          <c:y val="0"/>
        </c:manualLayout>
      </c:layout>
      <c:overlay val="0"/>
      <c:spPr>
        <a:noFill/>
        <a:ln>
          <a:noFill/>
        </a:ln>
        <a:effectLst/>
      </c:spPr>
      <c:txPr>
        <a:bodyPr rot="0" spcFirstLastPara="1" vertOverflow="ellipsis" vert="horz" wrap="square" anchor="ctr" anchorCtr="1"/>
        <a:lstStyle/>
        <a:p>
          <a:pPr>
            <a:defRPr sz="1600" b="1" i="0" u="none" strike="noStrike" kern="1200" baseline="0">
              <a:ln>
                <a:noFill/>
              </a:ln>
              <a:solidFill>
                <a:schemeClr val="tx2"/>
              </a:solidFill>
              <a:latin typeface="+mn-lt"/>
              <a:ea typeface="+mn-ea"/>
              <a:cs typeface="+mn-cs"/>
            </a:defRPr>
          </a:pPr>
          <a:endParaRPr lang="en-US"/>
        </a:p>
      </c:txPr>
    </c:title>
    <c:autoTitleDeleted val="0"/>
    <c:plotArea>
      <c:layout>
        <c:manualLayout>
          <c:layoutTarget val="inner"/>
          <c:xMode val="edge"/>
          <c:yMode val="edge"/>
          <c:x val="0.217012255553344"/>
          <c:y val="5.8734028300182116E-2"/>
          <c:w val="0.78215971193501233"/>
          <c:h val="0.70890060246122022"/>
        </c:manualLayout>
      </c:layout>
      <c:lineChart>
        <c:grouping val="standard"/>
        <c:varyColors val="0"/>
        <c:ser>
          <c:idx val="0"/>
          <c:order val="0"/>
          <c:tx>
            <c:strRef>
              <c:f>Sheet1!$B$1</c:f>
              <c:strCache>
                <c:ptCount val="1"/>
                <c:pt idx="0">
                  <c:v>Enrollment</c:v>
                </c:pt>
              </c:strCache>
            </c:strRef>
          </c:tx>
          <c:spPr>
            <a:ln w="31750" cap="rnd">
              <a:solidFill>
                <a:schemeClr val="accent6"/>
              </a:solidFill>
              <a:round/>
            </a:ln>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solidFill>
                  <a:schemeClr val="lt2"/>
                </a:solidFill>
                <a:round/>
              </a:ln>
              <a:effectLst/>
            </c:spPr>
          </c:marker>
          <c:trendline>
            <c:name>Trendline (Enrollment)</c:name>
            <c:spPr>
              <a:ln w="19050" cap="rnd">
                <a:noFill/>
                <a:prstDash val="sysDash"/>
              </a:ln>
              <a:effectLst/>
            </c:spPr>
            <c:trendlineType val="linear"/>
            <c:dispRSqr val="0"/>
            <c:dispEq val="0"/>
          </c:trendline>
          <c:cat>
            <c:strRef>
              <c:f>Sheet1!$A$2:$A$7</c:f>
              <c:strCache>
                <c:ptCount val="6"/>
                <c:pt idx="0">
                  <c:v>2012</c:v>
                </c:pt>
                <c:pt idx="1">
                  <c:v>2013</c:v>
                </c:pt>
                <c:pt idx="2">
                  <c:v>2014</c:v>
                </c:pt>
                <c:pt idx="3">
                  <c:v>2015</c:v>
                </c:pt>
                <c:pt idx="4">
                  <c:v>2016</c:v>
                </c:pt>
                <c:pt idx="5">
                  <c:v>2017 Projected</c:v>
                </c:pt>
              </c:strCache>
            </c:strRef>
          </c:cat>
          <c:val>
            <c:numRef>
              <c:f>Sheet1!$B$2:$B$7</c:f>
              <c:numCache>
                <c:formatCode>0.0%</c:formatCode>
                <c:ptCount val="6"/>
                <c:pt idx="0" formatCode="General">
                  <c:v>0</c:v>
                </c:pt>
                <c:pt idx="1">
                  <c:v>6.316202432326401E-2</c:v>
                </c:pt>
                <c:pt idx="2">
                  <c:v>0.13011638551065774</c:v>
                </c:pt>
                <c:pt idx="3">
                  <c:v>0.16241663397410755</c:v>
                </c:pt>
                <c:pt idx="4">
                  <c:v>0.15574735190270705</c:v>
                </c:pt>
                <c:pt idx="5">
                  <c:v>0.15574735190270705</c:v>
                </c:pt>
              </c:numCache>
            </c:numRef>
          </c:val>
          <c:smooth val="0"/>
        </c:ser>
        <c:ser>
          <c:idx val="1"/>
          <c:order val="1"/>
          <c:tx>
            <c:strRef>
              <c:f>Sheet1!$C$1</c:f>
              <c:strCache>
                <c:ptCount val="1"/>
                <c:pt idx="0">
                  <c:v>Ranked Faculty Headcount</c:v>
                </c:pt>
              </c:strCache>
            </c:strRef>
          </c:tx>
          <c:spPr>
            <a:ln w="31750" cap="rnd">
              <a:solidFill>
                <a:schemeClr val="accent5"/>
              </a:solidFill>
              <a:round/>
            </a:ln>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trendline>
            <c:name>Trendline (Faculty FTE)</c:name>
            <c:spPr>
              <a:ln w="19050" cap="rnd">
                <a:noFill/>
                <a:prstDash val="sysDash"/>
              </a:ln>
              <a:effectLst/>
            </c:spPr>
            <c:trendlineType val="linear"/>
            <c:dispRSqr val="0"/>
            <c:dispEq val="0"/>
          </c:trendline>
          <c:cat>
            <c:strRef>
              <c:f>Sheet1!$A$2:$A$7</c:f>
              <c:strCache>
                <c:ptCount val="6"/>
                <c:pt idx="0">
                  <c:v>2012</c:v>
                </c:pt>
                <c:pt idx="1">
                  <c:v>2013</c:v>
                </c:pt>
                <c:pt idx="2">
                  <c:v>2014</c:v>
                </c:pt>
                <c:pt idx="3">
                  <c:v>2015</c:v>
                </c:pt>
                <c:pt idx="4">
                  <c:v>2016</c:v>
                </c:pt>
                <c:pt idx="5">
                  <c:v>2017 Projected</c:v>
                </c:pt>
              </c:strCache>
            </c:strRef>
          </c:cat>
          <c:val>
            <c:numRef>
              <c:f>Sheet1!$C$2:$C$7</c:f>
              <c:numCache>
                <c:formatCode>0.0%</c:formatCode>
                <c:ptCount val="6"/>
                <c:pt idx="0" formatCode="General">
                  <c:v>0</c:v>
                </c:pt>
                <c:pt idx="1">
                  <c:v>1.2944983818770295E-2</c:v>
                </c:pt>
                <c:pt idx="2">
                  <c:v>0.11326860841423958</c:v>
                </c:pt>
                <c:pt idx="3">
                  <c:v>0.16181229773462791</c:v>
                </c:pt>
                <c:pt idx="4">
                  <c:v>0.17799352750809061</c:v>
                </c:pt>
                <c:pt idx="5">
                  <c:v>0.2362459546925566</c:v>
                </c:pt>
              </c:numCache>
            </c:numRef>
          </c:val>
          <c:smooth val="0"/>
        </c:ser>
        <c:dLbls>
          <c:showLegendKey val="0"/>
          <c:showVal val="0"/>
          <c:showCatName val="0"/>
          <c:showSerName val="0"/>
          <c:showPercent val="0"/>
          <c:showBubbleSize val="0"/>
        </c:dLbls>
        <c:marker val="1"/>
        <c:smooth val="0"/>
        <c:axId val="569738096"/>
        <c:axId val="569738488"/>
      </c:lineChart>
      <c:catAx>
        <c:axId val="569738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2"/>
                </a:solidFill>
                <a:latin typeface="+mn-lt"/>
                <a:ea typeface="+mn-ea"/>
                <a:cs typeface="+mn-cs"/>
              </a:defRPr>
            </a:pPr>
            <a:endParaRPr lang="en-US"/>
          </a:p>
        </c:txPr>
        <c:crossAx val="569738488"/>
        <c:crosses val="autoZero"/>
        <c:auto val="1"/>
        <c:lblAlgn val="ctr"/>
        <c:lblOffset val="100"/>
        <c:noMultiLvlLbl val="0"/>
      </c:catAx>
      <c:valAx>
        <c:axId val="5697384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r>
                  <a:rPr lang="en-US" dirty="0" smtClean="0"/>
                  <a:t>% Growth</a:t>
                </a:r>
                <a:endParaRPr lang="en-US" dirty="0"/>
              </a:p>
            </c:rich>
          </c:tx>
          <c:layout>
            <c:manualLayout>
              <c:xMode val="edge"/>
              <c:yMode val="edge"/>
              <c:x val="4.5655311641154384E-2"/>
              <c:y val="0.3635642825094445"/>
            </c:manualLayout>
          </c:layout>
          <c:overlay val="0"/>
          <c:spPr>
            <a:noFill/>
            <a:ln>
              <a:noFill/>
            </a:ln>
            <a:effectLst/>
          </c:spPr>
          <c:txPr>
            <a:bodyPr rot="-540000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2"/>
                </a:solidFill>
                <a:latin typeface="+mn-lt"/>
                <a:ea typeface="+mn-ea"/>
                <a:cs typeface="+mn-cs"/>
              </a:defRPr>
            </a:pPr>
            <a:endParaRPr lang="en-US"/>
          </a:p>
        </c:txPr>
        <c:crossAx val="56973809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ln>
                  <a:noFill/>
                </a:ln>
                <a:solidFill>
                  <a:schemeClr val="tx2"/>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n>
            <a:noFill/>
          </a:ln>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0.08374</cdr:x>
      <cdr:y>0.952</cdr:y>
    </cdr:from>
    <cdr:to>
      <cdr:x>0.98634</cdr:x>
      <cdr:y>1</cdr:y>
    </cdr:to>
    <cdr:sp macro="" textlink="">
      <cdr:nvSpPr>
        <cdr:cNvPr id="2" name="TextBox 1"/>
        <cdr:cNvSpPr txBox="1"/>
      </cdr:nvSpPr>
      <cdr:spPr>
        <a:xfrm xmlns:a="http://schemas.openxmlformats.org/drawingml/2006/main">
          <a:off x="684000" y="5261559"/>
          <a:ext cx="7372952" cy="261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0.24988</cdr:x>
      <cdr:y>0.96228</cdr:y>
    </cdr:from>
    <cdr:to>
      <cdr:x>0.89797</cdr:x>
      <cdr:y>1</cdr:y>
    </cdr:to>
    <cdr:sp macro="" textlink="">
      <cdr:nvSpPr>
        <cdr:cNvPr id="3" name="TextBox 2"/>
        <cdr:cNvSpPr txBox="1"/>
      </cdr:nvSpPr>
      <cdr:spPr>
        <a:xfrm xmlns:a="http://schemas.openxmlformats.org/drawingml/2006/main">
          <a:off x="2041162" y="5251933"/>
          <a:ext cx="5293895" cy="205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2/23/2017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F586A0-0C7F-49F1-8A31-0895B4C65F96}" type="datetimeFigureOut">
              <a:rPr lang="en-US" smtClean="0"/>
              <a:t>2/23/2017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B037CB-F4E9-4B28-B60E-7B68898B90A2}" type="slidenum">
              <a:rPr lang="en-US" smtClean="0"/>
              <a:t>‹#›</a:t>
            </a:fld>
            <a:endParaRPr lang="en-US"/>
          </a:p>
        </p:txBody>
      </p:sp>
    </p:spTree>
    <p:extLst>
      <p:ext uri="{BB962C8B-B14F-4D97-AF65-F5344CB8AC3E}">
        <p14:creationId xmlns:p14="http://schemas.microsoft.com/office/powerpoint/2010/main" val="277762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E9881-BCAB-FA4C-83B1-AE57F0BA461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59819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32875046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3071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308100" y="1319236"/>
            <a:ext cx="7164850" cy="4432300"/>
          </a:xfrm>
          <a:prstGeom prst="rect">
            <a:avLst/>
          </a:prstGeom>
        </p:spPr>
        <p:txBody>
          <a:bodyPr>
            <a:normAutofit/>
          </a:bodyPr>
          <a:lstStyle>
            <a:lvl1pPr marL="0" indent="0">
              <a:buNone/>
              <a:defRPr sz="2400" b="0" i="0" baseline="0">
                <a:solidFill>
                  <a:srgbClr val="005F83"/>
                </a:solidFill>
                <a:latin typeface="Orgon Slab"/>
                <a:cs typeface="Orgon Slab"/>
              </a:defRPr>
            </a:lvl1pPr>
          </a:lstStyle>
          <a:p>
            <a:r>
              <a:rPr lang="en-US" dirty="0" smtClean="0"/>
              <a:t>Graphic Here</a:t>
            </a:r>
            <a:endParaRPr lang="en-US" dirty="0"/>
          </a:p>
        </p:txBody>
      </p:sp>
      <p:sp>
        <p:nvSpPr>
          <p:cNvPr id="7" name="L-Shape 6"/>
          <p:cNvSpPr/>
          <p:nvPr userDrawn="1"/>
        </p:nvSpPr>
        <p:spPr>
          <a:xfrm flipH="1">
            <a:off x="-2" y="0"/>
            <a:ext cx="9155111" cy="6869113"/>
          </a:xfrm>
          <a:prstGeom prst="corner">
            <a:avLst>
              <a:gd name="adj1" fmla="val 3545"/>
              <a:gd name="adj2" fmla="val 3685"/>
            </a:avLst>
          </a:prstGeom>
          <a:solidFill>
            <a:srgbClr val="59B23F"/>
          </a:solidFill>
          <a:effectLst/>
          <a:scene3d>
            <a:camera prst="orthographicFront"/>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a:solidFill>
                <a:srgbClr val="CCFFCC"/>
              </a:solidFill>
            </a:endParaRPr>
          </a:p>
        </p:txBody>
      </p:sp>
      <p:sp>
        <p:nvSpPr>
          <p:cNvPr id="8" name="Rectangle 7"/>
          <p:cNvSpPr/>
          <p:nvPr userDrawn="1"/>
        </p:nvSpPr>
        <p:spPr>
          <a:xfrm>
            <a:off x="566" y="-7289"/>
            <a:ext cx="9155110" cy="790575"/>
          </a:xfrm>
          <a:prstGeom prst="rect">
            <a:avLst/>
          </a:prstGeom>
          <a:solidFill>
            <a:srgbClr val="0B2F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E8D3A2"/>
              </a:solidFill>
            </a:endParaRPr>
          </a:p>
        </p:txBody>
      </p:sp>
      <p:pic>
        <p:nvPicPr>
          <p:cNvPr id="9" name="Picture 8"/>
          <p:cNvPicPr>
            <a:picLocks noChangeAspect="1"/>
          </p:cNvPicPr>
          <p:nvPr userDrawn="1"/>
        </p:nvPicPr>
        <p:blipFill>
          <a:blip r:embed="rId2"/>
          <a:stretch>
            <a:fillRect/>
          </a:stretch>
        </p:blipFill>
        <p:spPr>
          <a:xfrm>
            <a:off x="8472950" y="23836"/>
            <a:ext cx="660400" cy="1295400"/>
          </a:xfrm>
          <a:prstGeom prst="rect">
            <a:avLst/>
          </a:prstGeom>
        </p:spPr>
      </p:pic>
      <p:pic>
        <p:nvPicPr>
          <p:cNvPr id="10" name="Picture 9"/>
          <p:cNvPicPr>
            <a:picLocks noChangeAspect="1"/>
          </p:cNvPicPr>
          <p:nvPr userDrawn="1"/>
        </p:nvPicPr>
        <p:blipFill>
          <a:blip r:embed="rId3"/>
          <a:stretch>
            <a:fillRect/>
          </a:stretch>
        </p:blipFill>
        <p:spPr>
          <a:xfrm>
            <a:off x="6792" y="5321300"/>
            <a:ext cx="812800" cy="1536700"/>
          </a:xfrm>
          <a:prstGeom prst="rect">
            <a:avLst/>
          </a:prstGeom>
        </p:spPr>
      </p:pic>
      <p:pic>
        <p:nvPicPr>
          <p:cNvPr id="13" name="Picture 12"/>
          <p:cNvPicPr>
            <a:picLocks noChangeAspect="1"/>
          </p:cNvPicPr>
          <p:nvPr userDrawn="1"/>
        </p:nvPicPr>
        <p:blipFill>
          <a:blip r:embed="rId4"/>
          <a:stretch>
            <a:fillRect/>
          </a:stretch>
        </p:blipFill>
        <p:spPr>
          <a:xfrm>
            <a:off x="270915" y="5693839"/>
            <a:ext cx="891609" cy="724433"/>
          </a:xfrm>
          <a:prstGeom prst="rect">
            <a:avLst/>
          </a:prstGeom>
        </p:spPr>
      </p:pic>
      <p:sp>
        <p:nvSpPr>
          <p:cNvPr id="16" name="Text Placeholder 5"/>
          <p:cNvSpPr>
            <a:spLocks noGrp="1"/>
          </p:cNvSpPr>
          <p:nvPr>
            <p:ph type="body" sz="quarter" idx="10" hasCustomPrompt="1"/>
          </p:nvPr>
        </p:nvSpPr>
        <p:spPr>
          <a:xfrm>
            <a:off x="493956" y="-16932"/>
            <a:ext cx="8370643" cy="800218"/>
          </a:xfrm>
          <a:prstGeom prst="rect">
            <a:avLst/>
          </a:prstGeom>
          <a:ln>
            <a:noFill/>
          </a:ln>
        </p:spPr>
        <p:txBody>
          <a:bodyPr>
            <a:noAutofit/>
          </a:bodyPr>
          <a:lstStyle>
            <a:lvl1pPr marL="0" indent="0">
              <a:lnSpc>
                <a:spcPct val="100000"/>
              </a:lnSpc>
              <a:buNone/>
              <a:defRPr sz="5900" b="0" i="0" baseline="0">
                <a:solidFill>
                  <a:schemeClr val="bg2"/>
                </a:solidFill>
                <a:latin typeface="Tungsten Semibold"/>
                <a:cs typeface="Tungsten Semibold"/>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(TUNGSTEN SB 59 PT)</a:t>
            </a:r>
          </a:p>
        </p:txBody>
      </p:sp>
    </p:spTree>
    <p:extLst>
      <p:ext uri="{BB962C8B-B14F-4D97-AF65-F5344CB8AC3E}">
        <p14:creationId xmlns:p14="http://schemas.microsoft.com/office/powerpoint/2010/main" val="30339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80822452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496440"/>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February 23, 2016</a:t>
            </a:r>
          </a:p>
          <a:p>
            <a:endParaRPr lang="en-US" sz="2800" b="1" dirty="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200302" y="1196174"/>
            <a:ext cx="8621485" cy="4804032"/>
          </a:xfrm>
        </p:spPr>
        <p:txBody>
          <a:bodyPr/>
          <a:lstStyle/>
          <a:p>
            <a:pPr>
              <a:buFont typeface="Wingdings" panose="05000000000000000000" pitchFamily="2" charset="2"/>
              <a:buChar char="v"/>
            </a:pPr>
            <a:r>
              <a:rPr lang="en-US" sz="2000" b="1" dirty="0" smtClean="0">
                <a:solidFill>
                  <a:srgbClr val="005F83"/>
                </a:solidFill>
                <a:latin typeface="Orgon Slab" panose="02000503000000020004" pitchFamily="50" charset="0"/>
              </a:rPr>
              <a:t>Shannon Fogg’s </a:t>
            </a:r>
            <a:r>
              <a:rPr lang="en-US" sz="2000" dirty="0" smtClean="0">
                <a:solidFill>
                  <a:srgbClr val="005F83"/>
                </a:solidFill>
                <a:latin typeface="Orgon Slab" panose="02000503000000020004" pitchFamily="50" charset="0"/>
              </a:rPr>
              <a:t>(History and Political Science) new book, </a:t>
            </a:r>
            <a:r>
              <a:rPr lang="en-US" altLang="en-US" sz="2000" i="1" dirty="0" smtClean="0">
                <a:solidFill>
                  <a:srgbClr val="005F83"/>
                </a:solidFill>
                <a:latin typeface="Orgon Slab" panose="02000503000000020004" pitchFamily="50" charset="0"/>
              </a:rPr>
              <a:t>Stealing Home:  Looting, Restitution, and Reconstructing Jewish Lives in France, 1942 – 1947 </a:t>
            </a:r>
            <a:r>
              <a:rPr lang="en-US" altLang="en-US" sz="2000" dirty="0" smtClean="0">
                <a:solidFill>
                  <a:srgbClr val="005F83"/>
                </a:solidFill>
                <a:latin typeface="Orgon Slab" panose="02000503000000020004" pitchFamily="50" charset="0"/>
              </a:rPr>
              <a:t>was released by Oxford Press this month.</a:t>
            </a:r>
            <a:endParaRPr lang="en-US" sz="2000" dirty="0" smtClean="0">
              <a:solidFill>
                <a:srgbClr val="005F83"/>
              </a:solidFill>
              <a:latin typeface="Orgon Slab" panose="02000503000000020004" pitchFamily="50" charset="0"/>
            </a:endParaRPr>
          </a:p>
          <a:p>
            <a:pPr>
              <a:spcBef>
                <a:spcPts val="1800"/>
              </a:spcBef>
              <a:buFont typeface="Wingdings" panose="05000000000000000000" pitchFamily="2" charset="2"/>
              <a:buChar char="v"/>
            </a:pPr>
            <a:r>
              <a:rPr lang="en-US" sz="2000" b="1" dirty="0" smtClean="0">
                <a:solidFill>
                  <a:srgbClr val="005F83"/>
                </a:solidFill>
                <a:latin typeface="Orgon Slab" panose="02000503000000020004" pitchFamily="50" charset="0"/>
              </a:rPr>
              <a:t>Denise Baker </a:t>
            </a:r>
            <a:r>
              <a:rPr lang="en-US" sz="2000" dirty="0" smtClean="0">
                <a:solidFill>
                  <a:srgbClr val="005F83"/>
                </a:solidFill>
                <a:latin typeface="Orgon Slab" panose="02000503000000020004" pitchFamily="50" charset="0"/>
              </a:rPr>
              <a:t>(Psychological Science)  and co-PI Simone Silvestri have been </a:t>
            </a:r>
            <a:r>
              <a:rPr lang="en-US" altLang="en-US" sz="2000" dirty="0" smtClean="0">
                <a:solidFill>
                  <a:srgbClr val="005F83"/>
                </a:solidFill>
                <a:latin typeface="Orgon Slab" panose="02000503000000020004" pitchFamily="50" charset="0"/>
              </a:rPr>
              <a:t>awarded $802,981 by the National Institute of Food and Agriculture for their project entitled, “Integration of Social Behavioral Modeling for Smart Environments to Improve Energy Efficiency of Smart Cities.”</a:t>
            </a:r>
          </a:p>
          <a:p>
            <a:pPr>
              <a:spcBef>
                <a:spcPts val="1800"/>
              </a:spcBef>
              <a:buFont typeface="Wingdings" panose="05000000000000000000" pitchFamily="2" charset="2"/>
              <a:buChar char="v"/>
            </a:pPr>
            <a:r>
              <a:rPr lang="en-US" altLang="en-US" sz="2000" b="1" dirty="0" smtClean="0">
                <a:solidFill>
                  <a:srgbClr val="005F83"/>
                </a:solidFill>
                <a:latin typeface="Orgon Slab" panose="02000503000000020004" pitchFamily="50" charset="0"/>
              </a:rPr>
              <a:t>Devin Burns </a:t>
            </a:r>
            <a:r>
              <a:rPr lang="en-US" altLang="en-US" sz="2000" dirty="0" smtClean="0">
                <a:solidFill>
                  <a:srgbClr val="005F83"/>
                </a:solidFill>
                <a:latin typeface="Orgon Slab" panose="02000503000000020004" pitchFamily="50" charset="0"/>
              </a:rPr>
              <a:t>(Psychological Science) and co-PI Sajal Das have been </a:t>
            </a:r>
            <a:r>
              <a:rPr lang="en-US" altLang="en-US" sz="2000" dirty="0">
                <a:solidFill>
                  <a:srgbClr val="005F83"/>
                </a:solidFill>
                <a:latin typeface="Orgon Slab" panose="02000503000000020004" pitchFamily="50" charset="0"/>
              </a:rPr>
              <a:t>awarded $67,910 for </a:t>
            </a:r>
            <a:r>
              <a:rPr lang="en-US" altLang="en-US" sz="2000" dirty="0" smtClean="0">
                <a:solidFill>
                  <a:srgbClr val="005F83"/>
                </a:solidFill>
                <a:latin typeface="Orgon Slab" panose="02000503000000020004" pitchFamily="50" charset="0"/>
              </a:rPr>
              <a:t>their project entitled, “STTR Phase I:</a:t>
            </a:r>
            <a:br>
              <a:rPr lang="en-US" altLang="en-US" sz="2000" dirty="0" smtClean="0">
                <a:solidFill>
                  <a:srgbClr val="005F83"/>
                </a:solidFill>
                <a:latin typeface="Orgon Slab" panose="02000503000000020004" pitchFamily="50" charset="0"/>
              </a:rPr>
            </a:br>
            <a:r>
              <a:rPr lang="en-US" altLang="en-US" sz="2000" dirty="0" smtClean="0">
                <a:solidFill>
                  <a:srgbClr val="005F83"/>
                </a:solidFill>
                <a:latin typeface="Orgon Slab" panose="02000503000000020004" pitchFamily="50" charset="0"/>
              </a:rPr>
              <a:t>Advanced and Remote Screening Monitoring and</a:t>
            </a:r>
            <a:br>
              <a:rPr lang="en-US" altLang="en-US" sz="2000" dirty="0" smtClean="0">
                <a:solidFill>
                  <a:srgbClr val="005F83"/>
                </a:solidFill>
                <a:latin typeface="Orgon Slab" panose="02000503000000020004" pitchFamily="50" charset="0"/>
              </a:rPr>
            </a:br>
            <a:r>
              <a:rPr lang="en-US" altLang="en-US" sz="2000" dirty="0" smtClean="0">
                <a:solidFill>
                  <a:srgbClr val="005F83"/>
                </a:solidFill>
                <a:latin typeface="Orgon Slab" panose="02000503000000020004" pitchFamily="50" charset="0"/>
              </a:rPr>
              <a:t>Rehabilitation of Cognitive Health.”</a:t>
            </a:r>
            <a:endParaRPr lang="en-US" altLang="en-US" sz="2000" dirty="0">
              <a:solidFill>
                <a:srgbClr val="005F83"/>
              </a:solidFill>
              <a:latin typeface="Orgon Slab" panose="02000503000000020004" pitchFamily="50" charset="0"/>
            </a:endParaRPr>
          </a:p>
          <a:p>
            <a:endParaRPr lang="en-US" altLang="en-US" sz="1000" dirty="0" smtClean="0">
              <a:solidFill>
                <a:srgbClr val="005F83"/>
              </a:solidFill>
              <a:latin typeface="Orgon Slab Light" panose="02000503000000020004" pitchFamily="50" charset="0"/>
            </a:endParaRPr>
          </a:p>
          <a:p>
            <a:endParaRPr lang="en-US" altLang="en-US" sz="500" dirty="0" smtClean="0">
              <a:solidFill>
                <a:srgbClr val="005F83"/>
              </a:solidFill>
              <a:latin typeface="Orgon Slab Light" panose="02000503000000020004" pitchFamily="50" charset="0"/>
            </a:endParaRPr>
          </a:p>
          <a:p>
            <a:endParaRPr lang="en-US" dirty="0">
              <a:solidFill>
                <a:srgbClr val="005F83"/>
              </a:solidFill>
            </a:endParaRPr>
          </a:p>
        </p:txBody>
      </p:sp>
      <p:sp>
        <p:nvSpPr>
          <p:cNvPr id="7" name="Text Placeholder 2"/>
          <p:cNvSpPr>
            <a:spLocks noGrp="1"/>
          </p:cNvSpPr>
          <p:nvPr>
            <p:ph type="body" sz="quarter" idx="12"/>
          </p:nvPr>
        </p:nvSpPr>
        <p:spPr>
          <a:xfrm>
            <a:off x="414853" y="375864"/>
            <a:ext cx="8311135" cy="512410"/>
          </a:xfrm>
        </p:spPr>
        <p:txBody>
          <a:bodyPr/>
          <a:lstStyle/>
          <a:p>
            <a:pPr algn="ctr"/>
            <a:r>
              <a:rPr lang="en-US" dirty="0" smtClean="0"/>
              <a:t>College of Arts, Sciences, and Business</a:t>
            </a:r>
            <a:endParaRPr lang="en-US" dirty="0"/>
          </a:p>
        </p:txBody>
      </p:sp>
    </p:spTree>
    <p:extLst>
      <p:ext uri="{BB962C8B-B14F-4D97-AF65-F5344CB8AC3E}">
        <p14:creationId xmlns:p14="http://schemas.microsoft.com/office/powerpoint/2010/main" val="85860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4294967295"/>
          </p:nvPr>
        </p:nvSpPr>
        <p:spPr>
          <a:xfrm>
            <a:off x="104503" y="969751"/>
            <a:ext cx="8751012" cy="5518135"/>
          </a:xfrm>
          <a:prstGeom prst="rect">
            <a:avLst/>
          </a:prstGeom>
        </p:spPr>
        <p:txBody>
          <a:bodyPr/>
          <a:lstStyle/>
          <a:p>
            <a:pPr>
              <a:buFont typeface="Wingdings" panose="05000000000000000000" pitchFamily="2" charset="2"/>
              <a:buChar char="v"/>
            </a:pPr>
            <a:r>
              <a:rPr lang="en-US" sz="2000" b="1" dirty="0" smtClean="0">
                <a:solidFill>
                  <a:srgbClr val="005F83"/>
                </a:solidFill>
                <a:latin typeface="Orgon Slab" panose="02000503000000020004" pitchFamily="50" charset="0"/>
              </a:rPr>
              <a:t>Bonnie Bachman </a:t>
            </a:r>
            <a:r>
              <a:rPr lang="en-US" sz="2000" dirty="0" smtClean="0">
                <a:solidFill>
                  <a:srgbClr val="005F83"/>
                </a:solidFill>
                <a:latin typeface="Orgon Slab" panose="02000503000000020004" pitchFamily="50" charset="0"/>
              </a:rPr>
              <a:t>(Economics) </a:t>
            </a:r>
            <a:r>
              <a:rPr lang="en-US" altLang="en-US" sz="2000" dirty="0" smtClean="0">
                <a:solidFill>
                  <a:srgbClr val="005F83"/>
                </a:solidFill>
                <a:latin typeface="Orgon Slab" panose="02000503000000020004" pitchFamily="50" charset="0"/>
              </a:rPr>
              <a:t>has been awarded $100,000 by Missouri Technology Corporation for her project entitled, “Building a statewide I-Corps Site Program.”</a:t>
            </a:r>
          </a:p>
          <a:p>
            <a:pPr>
              <a:spcBef>
                <a:spcPts val="1800"/>
              </a:spcBef>
              <a:buFont typeface="Wingdings" panose="05000000000000000000" pitchFamily="2" charset="2"/>
              <a:buChar char="v"/>
            </a:pPr>
            <a:r>
              <a:rPr lang="en-US" sz="2000" b="1" dirty="0" smtClean="0">
                <a:solidFill>
                  <a:srgbClr val="005F83"/>
                </a:solidFill>
                <a:latin typeface="Orgon Slab" panose="02000503000000020004" pitchFamily="50" charset="0"/>
              </a:rPr>
              <a:t>Fiona Nah </a:t>
            </a:r>
            <a:r>
              <a:rPr lang="en-US" sz="2000" dirty="0" smtClean="0">
                <a:solidFill>
                  <a:srgbClr val="005F83"/>
                </a:solidFill>
                <a:latin typeface="Orgon Slab" panose="02000503000000020004" pitchFamily="50" charset="0"/>
              </a:rPr>
              <a:t>(Business and Information Technology) has been awarded $74,163 by New Jersey Institute of Technology for her project entitled, “Factoring Human Behavior into Design of Human-Computer Interface to Convey </a:t>
            </a:r>
            <a:r>
              <a:rPr lang="en-US" sz="2000" dirty="0">
                <a:solidFill>
                  <a:srgbClr val="005F83"/>
                </a:solidFill>
                <a:latin typeface="Orgon Slab" panose="02000503000000020004" pitchFamily="50" charset="0"/>
              </a:rPr>
              <a:t>C</a:t>
            </a:r>
            <a:r>
              <a:rPr lang="en-US" sz="2000" dirty="0" smtClean="0">
                <a:solidFill>
                  <a:srgbClr val="005F83"/>
                </a:solidFill>
                <a:latin typeface="Orgon Slab" panose="02000503000000020004" pitchFamily="50" charset="0"/>
              </a:rPr>
              <a:t>ybersecurity.”</a:t>
            </a:r>
          </a:p>
          <a:p>
            <a:pPr>
              <a:spcBef>
                <a:spcPts val="1800"/>
              </a:spcBef>
              <a:buFont typeface="Wingdings" panose="05000000000000000000" pitchFamily="2" charset="2"/>
              <a:buChar char="v"/>
            </a:pPr>
            <a:r>
              <a:rPr lang="en-US" sz="2000" b="1" dirty="0" smtClean="0">
                <a:solidFill>
                  <a:srgbClr val="005F83"/>
                </a:solidFill>
                <a:latin typeface="Orgon Slab" panose="02000503000000020004" pitchFamily="50" charset="0"/>
              </a:rPr>
              <a:t>Honglan Shi </a:t>
            </a:r>
            <a:r>
              <a:rPr lang="en-US" sz="2000" dirty="0" smtClean="0">
                <a:solidFill>
                  <a:srgbClr val="005F83"/>
                </a:solidFill>
                <a:latin typeface="Orgon Slab" panose="02000503000000020004" pitchFamily="50" charset="0"/>
              </a:rPr>
              <a:t>(Chemistry) </a:t>
            </a:r>
            <a:r>
              <a:rPr lang="en-US" altLang="en-US" sz="2000" dirty="0">
                <a:solidFill>
                  <a:srgbClr val="005F83"/>
                </a:solidFill>
                <a:latin typeface="Orgon Slab" panose="02000503000000020004" pitchFamily="50" charset="0"/>
              </a:rPr>
              <a:t>has been awarded </a:t>
            </a:r>
            <a:r>
              <a:rPr lang="en-US" altLang="en-US" sz="2000" dirty="0" smtClean="0">
                <a:solidFill>
                  <a:srgbClr val="005F83"/>
                </a:solidFill>
                <a:latin typeface="Orgon Slab" panose="02000503000000020004" pitchFamily="50" charset="0"/>
              </a:rPr>
              <a:t>$21,136 </a:t>
            </a:r>
            <a:r>
              <a:rPr lang="en-US" altLang="en-US" sz="2000" dirty="0">
                <a:solidFill>
                  <a:srgbClr val="005F83"/>
                </a:solidFill>
                <a:latin typeface="Orgon Slab" panose="02000503000000020004" pitchFamily="50" charset="0"/>
              </a:rPr>
              <a:t>by </a:t>
            </a:r>
            <a:r>
              <a:rPr lang="en-US" altLang="en-US" sz="2000" dirty="0" smtClean="0">
                <a:solidFill>
                  <a:srgbClr val="005F83"/>
                </a:solidFill>
                <a:latin typeface="Orgon Slab" panose="02000503000000020004" pitchFamily="50" charset="0"/>
              </a:rPr>
              <a:t>Pegasus Technology Services, Inc. for </a:t>
            </a:r>
            <a:r>
              <a:rPr lang="en-US" altLang="en-US" sz="2000" dirty="0">
                <a:solidFill>
                  <a:srgbClr val="005F83"/>
                </a:solidFill>
                <a:latin typeface="Orgon Slab" panose="02000503000000020004" pitchFamily="50" charset="0"/>
              </a:rPr>
              <a:t>her project entitled, “Analysis of Multi-Walled Carbon Nanotube Released from Polymer Matrix using SP-ICP-MS</a:t>
            </a:r>
            <a:r>
              <a:rPr lang="en-US" altLang="en-US" sz="2000" dirty="0" smtClean="0">
                <a:solidFill>
                  <a:srgbClr val="005F83"/>
                </a:solidFill>
                <a:latin typeface="Orgon Slab" panose="02000503000000020004" pitchFamily="50" charset="0"/>
              </a:rPr>
              <a:t>.”</a:t>
            </a:r>
          </a:p>
          <a:p>
            <a:pPr>
              <a:spcBef>
                <a:spcPts val="1800"/>
              </a:spcBef>
              <a:buFont typeface="Wingdings" panose="05000000000000000000" pitchFamily="2" charset="2"/>
              <a:buChar char="v"/>
            </a:pPr>
            <a:r>
              <a:rPr lang="en-US" altLang="en-US" sz="2000" b="1" dirty="0" smtClean="0">
                <a:solidFill>
                  <a:srgbClr val="005F83"/>
                </a:solidFill>
                <a:latin typeface="Orgon Slab" panose="02000503000000020004" pitchFamily="50" charset="0"/>
              </a:rPr>
              <a:t>Devin Burns </a:t>
            </a:r>
            <a:r>
              <a:rPr lang="en-US" altLang="en-US" sz="2000" dirty="0" smtClean="0">
                <a:solidFill>
                  <a:srgbClr val="005F83"/>
                </a:solidFill>
                <a:latin typeface="Orgon Slab" panose="02000503000000020004" pitchFamily="50" charset="0"/>
              </a:rPr>
              <a:t>(Psychological Science) and co-PI Sajal Das</a:t>
            </a:r>
            <a:br>
              <a:rPr lang="en-US" altLang="en-US" sz="2000" dirty="0" smtClean="0">
                <a:solidFill>
                  <a:srgbClr val="005F83"/>
                </a:solidFill>
                <a:latin typeface="Orgon Slab" panose="02000503000000020004" pitchFamily="50" charset="0"/>
              </a:rPr>
            </a:br>
            <a:r>
              <a:rPr lang="en-US" altLang="en-US" sz="2000" dirty="0" smtClean="0">
                <a:solidFill>
                  <a:srgbClr val="005F83"/>
                </a:solidFill>
                <a:latin typeface="Orgon Slab" panose="02000503000000020004" pitchFamily="50" charset="0"/>
              </a:rPr>
              <a:t>have been </a:t>
            </a:r>
            <a:r>
              <a:rPr lang="en-US" altLang="en-US" sz="2000" dirty="0">
                <a:solidFill>
                  <a:srgbClr val="005F83"/>
                </a:solidFill>
                <a:latin typeface="Orgon Slab" panose="02000503000000020004" pitchFamily="50" charset="0"/>
              </a:rPr>
              <a:t>awarded $67,910 for </a:t>
            </a:r>
            <a:r>
              <a:rPr lang="en-US" altLang="en-US" sz="2000" dirty="0" smtClean="0">
                <a:solidFill>
                  <a:srgbClr val="005F83"/>
                </a:solidFill>
                <a:latin typeface="Orgon Slab" panose="02000503000000020004" pitchFamily="50" charset="0"/>
              </a:rPr>
              <a:t>their project entitled,</a:t>
            </a:r>
            <a:br>
              <a:rPr lang="en-US" altLang="en-US" sz="2000" dirty="0" smtClean="0">
                <a:solidFill>
                  <a:srgbClr val="005F83"/>
                </a:solidFill>
                <a:latin typeface="Orgon Slab" panose="02000503000000020004" pitchFamily="50" charset="0"/>
              </a:rPr>
            </a:br>
            <a:r>
              <a:rPr lang="en-US" altLang="en-US" sz="2000" dirty="0" smtClean="0">
                <a:solidFill>
                  <a:srgbClr val="005F83"/>
                </a:solidFill>
                <a:latin typeface="Orgon Slab" panose="02000503000000020004" pitchFamily="50" charset="0"/>
              </a:rPr>
              <a:t>“STTR Phase I:  Advanced and Remote Screening</a:t>
            </a:r>
            <a:br>
              <a:rPr lang="en-US" altLang="en-US" sz="2000" dirty="0" smtClean="0">
                <a:solidFill>
                  <a:srgbClr val="005F83"/>
                </a:solidFill>
                <a:latin typeface="Orgon Slab" panose="02000503000000020004" pitchFamily="50" charset="0"/>
              </a:rPr>
            </a:br>
            <a:r>
              <a:rPr lang="en-US" altLang="en-US" sz="2000" dirty="0" smtClean="0">
                <a:solidFill>
                  <a:srgbClr val="005F83"/>
                </a:solidFill>
                <a:latin typeface="Orgon Slab" panose="02000503000000020004" pitchFamily="50" charset="0"/>
              </a:rPr>
              <a:t>Monitoring and Rehabilitation of Cognitive Health”.</a:t>
            </a:r>
            <a:endParaRPr lang="en-US" altLang="en-US" sz="2000" dirty="0">
              <a:solidFill>
                <a:srgbClr val="005F83"/>
              </a:solidFill>
              <a:latin typeface="Orgon Slab" panose="02000503000000020004" pitchFamily="50" charset="0"/>
            </a:endParaRPr>
          </a:p>
          <a:p>
            <a:endParaRPr lang="en-US" altLang="en-US" sz="1000" dirty="0" smtClean="0">
              <a:solidFill>
                <a:srgbClr val="005F83"/>
              </a:solidFill>
              <a:latin typeface="Orgon Slab Light" panose="02000503000000020004" pitchFamily="50" charset="0"/>
            </a:endParaRPr>
          </a:p>
          <a:p>
            <a:endParaRPr lang="en-US" altLang="en-US" sz="500" dirty="0" smtClean="0">
              <a:solidFill>
                <a:srgbClr val="005F83"/>
              </a:solidFill>
              <a:latin typeface="Orgon Slab Light" panose="02000503000000020004" pitchFamily="50" charset="0"/>
            </a:endParaRPr>
          </a:p>
          <a:p>
            <a:endParaRPr lang="en-US" dirty="0">
              <a:solidFill>
                <a:srgbClr val="005F83"/>
              </a:solidFill>
            </a:endParaRPr>
          </a:p>
        </p:txBody>
      </p:sp>
      <p:sp>
        <p:nvSpPr>
          <p:cNvPr id="7" name="Rectangle 6"/>
          <p:cNvSpPr/>
          <p:nvPr/>
        </p:nvSpPr>
        <p:spPr>
          <a:xfrm>
            <a:off x="417460" y="380889"/>
            <a:ext cx="8125098" cy="507831"/>
          </a:xfrm>
          <a:prstGeom prst="rect">
            <a:avLst/>
          </a:prstGeom>
        </p:spPr>
        <p:txBody>
          <a:bodyPr wrap="square">
            <a:spAutoFit/>
          </a:bodyPr>
          <a:lstStyle/>
          <a:p>
            <a:pPr lvl="0" algn="ctr">
              <a:lnSpc>
                <a:spcPct val="90000"/>
              </a:lnSpc>
              <a:spcBef>
                <a:spcPct val="20000"/>
              </a:spcBef>
            </a:pPr>
            <a:r>
              <a:rPr lang="en-US" sz="3000" dirty="0">
                <a:solidFill>
                  <a:srgbClr val="509E2F"/>
                </a:solidFill>
                <a:latin typeface="Orgon Slab Medium"/>
              </a:rPr>
              <a:t>College of Arts, Sciences, and Business</a:t>
            </a:r>
          </a:p>
        </p:txBody>
      </p:sp>
    </p:spTree>
    <p:extLst>
      <p:ext uri="{BB962C8B-B14F-4D97-AF65-F5344CB8AC3E}">
        <p14:creationId xmlns:p14="http://schemas.microsoft.com/office/powerpoint/2010/main" val="102355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14853" y="523910"/>
            <a:ext cx="8311135" cy="686581"/>
          </a:xfrm>
          <a:prstGeom prst="rect">
            <a:avLst/>
          </a:prstGeom>
        </p:spPr>
        <p:txBody>
          <a:bodyPr/>
          <a:lstStyle/>
          <a:p>
            <a:pPr marL="0" indent="0" algn="ctr">
              <a:buNone/>
            </a:pPr>
            <a:r>
              <a:rPr lang="en-US" b="1" dirty="0" smtClean="0">
                <a:solidFill>
                  <a:srgbClr val="509E2F"/>
                </a:solidFill>
                <a:latin typeface="Orgon Slab" panose="02000503000000020004" pitchFamily="50" charset="0"/>
              </a:rPr>
              <a:t>College of Engineering and Computing</a:t>
            </a:r>
            <a:endParaRPr lang="en-US" b="1" dirty="0">
              <a:solidFill>
                <a:srgbClr val="509E2F"/>
              </a:solidFill>
              <a:latin typeface="Orgon Slab" panose="02000503000000020004" pitchFamily="50" charset="0"/>
            </a:endParaRPr>
          </a:p>
        </p:txBody>
      </p:sp>
      <p:sp>
        <p:nvSpPr>
          <p:cNvPr id="2" name="Rectangle 1"/>
          <p:cNvSpPr/>
          <p:nvPr/>
        </p:nvSpPr>
        <p:spPr>
          <a:xfrm>
            <a:off x="262437" y="1239306"/>
            <a:ext cx="8615966" cy="4862870"/>
          </a:xfrm>
          <a:prstGeom prst="rect">
            <a:avLst/>
          </a:prstGeom>
        </p:spPr>
        <p:txBody>
          <a:bodyPr wrap="square">
            <a:spAutoFit/>
          </a:bodyPr>
          <a:lstStyle/>
          <a:p>
            <a:pPr marL="457200" lvl="0" indent="-457200">
              <a:spcBef>
                <a:spcPts val="3000"/>
              </a:spcBef>
              <a:buFont typeface="Wingdings" panose="05000000000000000000" pitchFamily="2" charset="2"/>
              <a:buChar char="v"/>
            </a:pPr>
            <a:r>
              <a:rPr lang="en-US" sz="2000" b="1" dirty="0">
                <a:solidFill>
                  <a:srgbClr val="005F83"/>
                </a:solidFill>
                <a:latin typeface="Orgon Slab" panose="02000503000000020004" pitchFamily="50" charset="0"/>
              </a:rPr>
              <a:t>Dr. Braden Lusk</a:t>
            </a:r>
            <a:r>
              <a:rPr lang="en-US" sz="2000" dirty="0">
                <a:solidFill>
                  <a:srgbClr val="005F83"/>
                </a:solidFill>
                <a:latin typeface="Orgon Slab" panose="02000503000000020004" pitchFamily="50" charset="0"/>
              </a:rPr>
              <a:t>, chair and professor of mining and nuclear engineering, was recently named to the National Academy of Sciences, Engineering and Medicine’s Committee on Surface Coal and Human Health.</a:t>
            </a:r>
          </a:p>
          <a:p>
            <a:pPr marL="457200" lvl="0" indent="-457200">
              <a:spcBef>
                <a:spcPts val="3000"/>
              </a:spcBef>
              <a:buFont typeface="Wingdings" panose="05000000000000000000" pitchFamily="2" charset="2"/>
              <a:buChar char="v"/>
            </a:pPr>
            <a:r>
              <a:rPr lang="en-US" sz="2000" b="1" dirty="0" smtClean="0">
                <a:solidFill>
                  <a:srgbClr val="005F83"/>
                </a:solidFill>
                <a:latin typeface="Orgon Slab" panose="02000503000000020004" pitchFamily="50" charset="0"/>
              </a:rPr>
              <a:t>Caizhi </a:t>
            </a:r>
            <a:r>
              <a:rPr lang="en-US" sz="2000" b="1" dirty="0">
                <a:solidFill>
                  <a:srgbClr val="005F83"/>
                </a:solidFill>
                <a:latin typeface="Orgon Slab" panose="02000503000000020004" pitchFamily="50" charset="0"/>
              </a:rPr>
              <a:t>Zhou’s</a:t>
            </a:r>
            <a:r>
              <a:rPr lang="en-US" sz="2000" dirty="0">
                <a:solidFill>
                  <a:srgbClr val="005F83"/>
                </a:solidFill>
                <a:latin typeface="Orgon Slab" panose="02000503000000020004" pitchFamily="50" charset="0"/>
              </a:rPr>
              <a:t>, Couch Assistant Professor of Materials Science &amp; Engineering, NSF CAREER Award on “Understanding Interface-Mediated Deformation in Layered Composites through Modeling and Experiment</a:t>
            </a:r>
            <a:r>
              <a:rPr lang="en-US" sz="2000" dirty="0" smtClean="0">
                <a:solidFill>
                  <a:srgbClr val="005F83"/>
                </a:solidFill>
                <a:latin typeface="Orgon Slab" panose="02000503000000020004" pitchFamily="50" charset="0"/>
              </a:rPr>
              <a:t>.</a:t>
            </a:r>
          </a:p>
          <a:p>
            <a:pPr marL="457200" indent="-457200">
              <a:spcBef>
                <a:spcPts val="3000"/>
              </a:spcBef>
              <a:buFont typeface="Wingdings" panose="05000000000000000000" pitchFamily="2" charset="2"/>
              <a:buChar char="v"/>
            </a:pPr>
            <a:r>
              <a:rPr lang="en-US" sz="2000" b="1" dirty="0">
                <a:solidFill>
                  <a:srgbClr val="005F83"/>
                </a:solidFill>
                <a:latin typeface="Orgon Slab" panose="02000503000000020004" pitchFamily="50" charset="0"/>
              </a:rPr>
              <a:t>Dr. Mohsen Asle Zaeem</a:t>
            </a:r>
            <a:r>
              <a:rPr lang="en-US" sz="2000" dirty="0">
                <a:solidFill>
                  <a:srgbClr val="005F83"/>
                </a:solidFill>
                <a:latin typeface="Orgon Slab" panose="02000503000000020004" pitchFamily="50" charset="0"/>
              </a:rPr>
              <a:t>, assistant professor of materials science and engineering, has been named the Young Leaders International Scholar by The Minerals, Metals and Materials Society (</a:t>
            </a:r>
            <a:r>
              <a:rPr lang="en-US" sz="2000" dirty="0" smtClean="0">
                <a:solidFill>
                  <a:srgbClr val="005F83"/>
                </a:solidFill>
                <a:latin typeface="Orgon Slab" panose="02000503000000020004" pitchFamily="50" charset="0"/>
              </a:rPr>
              <a:t>TMS)</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and </a:t>
            </a:r>
            <a:r>
              <a:rPr lang="en-US" sz="2000" dirty="0">
                <a:solidFill>
                  <a:srgbClr val="005F83"/>
                </a:solidFill>
                <a:latin typeface="Orgon Slab" panose="02000503000000020004" pitchFamily="50" charset="0"/>
              </a:rPr>
              <a:t>the Federation of European Materials </a:t>
            </a:r>
            <a:r>
              <a:rPr lang="en-US" sz="2000" dirty="0" smtClean="0">
                <a:solidFill>
                  <a:srgbClr val="005F83"/>
                </a:solidFill>
                <a:latin typeface="Orgon Slab" panose="02000503000000020004" pitchFamily="50" charset="0"/>
              </a:rPr>
              <a:t>Societies</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(FEMS).</a:t>
            </a:r>
            <a:endParaRPr lang="en-US" sz="2000" dirty="0">
              <a:solidFill>
                <a:srgbClr val="005F83"/>
              </a:solidFill>
              <a:latin typeface="Orgon Slab" panose="02000503000000020004" pitchFamily="50" charset="0"/>
            </a:endParaRPr>
          </a:p>
        </p:txBody>
      </p:sp>
    </p:spTree>
    <p:extLst>
      <p:ext uri="{BB962C8B-B14F-4D97-AF65-F5344CB8AC3E}">
        <p14:creationId xmlns:p14="http://schemas.microsoft.com/office/powerpoint/2010/main" val="91662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14853" y="408000"/>
            <a:ext cx="8311135" cy="686581"/>
          </a:xfrm>
          <a:prstGeom prst="rect">
            <a:avLst/>
          </a:prstGeom>
        </p:spPr>
        <p:txBody>
          <a:bodyPr anchor="ctr" anchorCtr="0"/>
          <a:lstStyle/>
          <a:p>
            <a:pPr marL="0" indent="0" algn="ctr">
              <a:buNone/>
            </a:pPr>
            <a:r>
              <a:rPr lang="en-US" b="1" dirty="0" smtClean="0">
                <a:solidFill>
                  <a:srgbClr val="509E2F"/>
                </a:solidFill>
                <a:latin typeface="Orgon Slab" panose="02000503000000020004" pitchFamily="50" charset="0"/>
              </a:rPr>
              <a:t>College of Engineering and Computing</a:t>
            </a:r>
            <a:endParaRPr lang="en-US" b="1" dirty="0">
              <a:solidFill>
                <a:srgbClr val="509E2F"/>
              </a:solidFill>
              <a:latin typeface="Orgon Slab" panose="02000503000000020004" pitchFamily="50" charset="0"/>
            </a:endParaRPr>
          </a:p>
        </p:txBody>
      </p:sp>
      <p:sp>
        <p:nvSpPr>
          <p:cNvPr id="2" name="Rectangle 1"/>
          <p:cNvSpPr/>
          <p:nvPr/>
        </p:nvSpPr>
        <p:spPr>
          <a:xfrm>
            <a:off x="217360" y="1194451"/>
            <a:ext cx="8706119" cy="5478423"/>
          </a:xfrm>
          <a:prstGeom prst="rect">
            <a:avLst/>
          </a:prstGeom>
        </p:spPr>
        <p:txBody>
          <a:bodyPr wrap="square">
            <a:spAutoFit/>
          </a:bodyPr>
          <a:lstStyle/>
          <a:p>
            <a:pPr marL="457200" lvl="0" indent="-457200">
              <a:spcBef>
                <a:spcPct val="20000"/>
              </a:spcBef>
              <a:buFont typeface="Wingdings" panose="05000000000000000000" pitchFamily="2" charset="2"/>
              <a:buChar char="v"/>
            </a:pPr>
            <a:r>
              <a:rPr lang="en-US" sz="2000" b="1" dirty="0">
                <a:solidFill>
                  <a:srgbClr val="005F83"/>
                </a:solidFill>
                <a:latin typeface="Orgon Slab" panose="02000503000000020004" pitchFamily="50" charset="0"/>
              </a:rPr>
              <a:t>Dr. Heng Pan</a:t>
            </a:r>
            <a:r>
              <a:rPr lang="en-US" sz="2000" dirty="0">
                <a:solidFill>
                  <a:srgbClr val="005F83"/>
                </a:solidFill>
                <a:latin typeface="Orgon Slab" panose="02000503000000020004" pitchFamily="50" charset="0"/>
              </a:rPr>
              <a:t>, assistant professor of mechanical and aerospace engineering, was interviewed for an article, “3D Printing Has Potential to Create Wearable, Stretchable Electronic Devices,” by Laura Panjwani that was published Jan. 18 on the R&amp;D Magazine site. </a:t>
            </a:r>
            <a:endParaRPr lang="en-US" sz="2000" dirty="0" smtClean="0">
              <a:solidFill>
                <a:srgbClr val="005F83"/>
              </a:solidFill>
              <a:latin typeface="Orgon Slab" panose="02000503000000020004" pitchFamily="50" charset="0"/>
            </a:endParaRPr>
          </a:p>
          <a:p>
            <a:pPr marL="457200" lvl="0" indent="-457200">
              <a:spcBef>
                <a:spcPts val="1800"/>
              </a:spcBef>
              <a:buFont typeface="Wingdings" panose="05000000000000000000" pitchFamily="2" charset="2"/>
              <a:buChar char="v"/>
            </a:pPr>
            <a:r>
              <a:rPr lang="en-US" sz="2000" b="1" dirty="0">
                <a:solidFill>
                  <a:srgbClr val="005F83"/>
                </a:solidFill>
                <a:latin typeface="Orgon Slab" panose="02000503000000020004" pitchFamily="50" charset="0"/>
              </a:rPr>
              <a:t>Dr. Harlan Anderson</a:t>
            </a:r>
            <a:r>
              <a:rPr lang="en-US" sz="2000" dirty="0">
                <a:solidFill>
                  <a:srgbClr val="005F83"/>
                </a:solidFill>
                <a:latin typeface="Orgon Slab" panose="02000503000000020004" pitchFamily="50" charset="0"/>
              </a:rPr>
              <a:t>, Curators’ Professor Emeritus of Ceramic Engineering, recently received the High Temperature Materials Division Outstanding Achievement Award from the Electrochemical Society. </a:t>
            </a:r>
          </a:p>
          <a:p>
            <a:pPr marL="457200" lvl="0" indent="-457200">
              <a:spcBef>
                <a:spcPts val="1800"/>
              </a:spcBef>
              <a:buFont typeface="Wingdings" panose="05000000000000000000" pitchFamily="2" charset="2"/>
              <a:buChar char="v"/>
            </a:pPr>
            <a:r>
              <a:rPr lang="en-US" sz="2000" b="1" dirty="0">
                <a:solidFill>
                  <a:srgbClr val="005F83"/>
                </a:solidFill>
                <a:latin typeface="Orgon Slab" panose="02000503000000020004" pitchFamily="50" charset="0"/>
              </a:rPr>
              <a:t>Dr. Joel Burken</a:t>
            </a:r>
            <a:r>
              <a:rPr lang="en-US" sz="2000" dirty="0">
                <a:solidFill>
                  <a:srgbClr val="005F83"/>
                </a:solidFill>
                <a:latin typeface="Orgon Slab" panose="02000503000000020004" pitchFamily="50" charset="0"/>
              </a:rPr>
              <a:t>, Curators’ Distinguished Professor and chair of civil, architectural and environmental engineering at Missouri University of Science and Technology, has been selected to serve on the U.S. Environmental Protection Agency’s Science Advisory Board (SAB). Burken, who has also served as the director of </a:t>
            </a:r>
            <a:r>
              <a:rPr lang="en-US" sz="2000" dirty="0" smtClean="0">
                <a:solidFill>
                  <a:srgbClr val="005F83"/>
                </a:solidFill>
                <a:latin typeface="Orgon Slab" panose="02000503000000020004" pitchFamily="50" charset="0"/>
              </a:rPr>
              <a:t>the</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Environmental </a:t>
            </a:r>
            <a:r>
              <a:rPr lang="en-US" sz="2000" dirty="0">
                <a:solidFill>
                  <a:srgbClr val="005F83"/>
                </a:solidFill>
                <a:latin typeface="Orgon Slab" panose="02000503000000020004" pitchFamily="50" charset="0"/>
              </a:rPr>
              <a:t>Research Center at Missouri S&amp;T, </a:t>
            </a:r>
            <a:r>
              <a:rPr lang="en-US" sz="2000" dirty="0" smtClean="0">
                <a:solidFill>
                  <a:srgbClr val="005F83"/>
                </a:solidFill>
                <a:latin typeface="Orgon Slab" panose="02000503000000020004" pitchFamily="50" charset="0"/>
              </a:rPr>
              <a:t>will</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serve </a:t>
            </a:r>
            <a:r>
              <a:rPr lang="en-US" sz="2000" dirty="0">
                <a:solidFill>
                  <a:srgbClr val="005F83"/>
                </a:solidFill>
                <a:latin typeface="Orgon Slab" panose="02000503000000020004" pitchFamily="50" charset="0"/>
              </a:rPr>
              <a:t>as “a special government employee” </a:t>
            </a:r>
            <a:r>
              <a:rPr lang="en-US" sz="2000" dirty="0" smtClean="0">
                <a:solidFill>
                  <a:srgbClr val="005F83"/>
                </a:solidFill>
                <a:latin typeface="Orgon Slab" panose="02000503000000020004" pitchFamily="50" charset="0"/>
              </a:rPr>
              <a:t>through</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Sept</a:t>
            </a:r>
            <a:r>
              <a:rPr lang="en-US" sz="2000" dirty="0">
                <a:solidFill>
                  <a:srgbClr val="005F83"/>
                </a:solidFill>
                <a:latin typeface="Orgon Slab" panose="02000503000000020004" pitchFamily="50" charset="0"/>
              </a:rPr>
              <a:t>. 30, 2019. </a:t>
            </a:r>
          </a:p>
        </p:txBody>
      </p:sp>
    </p:spTree>
    <p:extLst>
      <p:ext uri="{BB962C8B-B14F-4D97-AF65-F5344CB8AC3E}">
        <p14:creationId xmlns:p14="http://schemas.microsoft.com/office/powerpoint/2010/main" val="93997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5072" y="1366837"/>
            <a:ext cx="8467463" cy="4371539"/>
          </a:xfrm>
        </p:spPr>
        <p:txBody>
          <a:bodyPr/>
          <a:lstStyle/>
          <a:p>
            <a:pPr marL="457200" lvl="0" indent="-457200">
              <a:spcBef>
                <a:spcPts val="2400"/>
              </a:spcBef>
              <a:buFont typeface="Wingdings" panose="05000000000000000000" pitchFamily="2" charset="2"/>
              <a:buChar char="v"/>
            </a:pPr>
            <a:r>
              <a:rPr lang="en-US" dirty="0">
                <a:solidFill>
                  <a:srgbClr val="005F83"/>
                </a:solidFill>
                <a:latin typeface="Orgon Slab" panose="02000503000000020004" pitchFamily="50" charset="0"/>
              </a:rPr>
              <a:t>Concurrent Enrollment pilot program with ECC was approved by MDHE and will begin in fall 2017.</a:t>
            </a:r>
          </a:p>
          <a:p>
            <a:pPr marL="457200" lvl="0" indent="-457200">
              <a:spcBef>
                <a:spcPts val="4200"/>
              </a:spcBef>
              <a:buFont typeface="Wingdings" panose="05000000000000000000" pitchFamily="2" charset="2"/>
              <a:buChar char="v"/>
            </a:pPr>
            <a:r>
              <a:rPr lang="en-US" dirty="0">
                <a:solidFill>
                  <a:srgbClr val="005F83"/>
                </a:solidFill>
                <a:latin typeface="Orgon Slab" panose="02000503000000020004" pitchFamily="50" charset="0"/>
              </a:rPr>
              <a:t>There are seven Honors Academy Fellows will graduate in May 2017. </a:t>
            </a:r>
          </a:p>
          <a:p>
            <a:pPr marL="457200" lvl="0" indent="-457200">
              <a:spcBef>
                <a:spcPts val="4200"/>
              </a:spcBef>
              <a:buFont typeface="Wingdings" panose="05000000000000000000" pitchFamily="2" charset="2"/>
              <a:buChar char="v"/>
            </a:pPr>
            <a:r>
              <a:rPr lang="en-US" dirty="0">
                <a:solidFill>
                  <a:srgbClr val="005F83"/>
                </a:solidFill>
                <a:latin typeface="Orgon Slab" panose="02000503000000020004" pitchFamily="50" charset="0"/>
              </a:rPr>
              <a:t>The foundation for the 2017 S&amp;T Solar House is being poured and the construction on the newest entry will begin soon (Department of Energy Solar House competition is in October in Colorado</a:t>
            </a:r>
            <a:r>
              <a:rPr lang="en-US" dirty="0" smtClean="0">
                <a:solidFill>
                  <a:srgbClr val="005F83"/>
                </a:solidFill>
                <a:latin typeface="Orgon Slab" panose="02000503000000020004" pitchFamily="50" charset="0"/>
              </a:rPr>
              <a:t>).</a:t>
            </a:r>
          </a:p>
          <a:p>
            <a:pPr marL="0" indent="0">
              <a:buNone/>
            </a:pPr>
            <a:endParaRPr lang="en-US" dirty="0"/>
          </a:p>
        </p:txBody>
      </p:sp>
      <p:sp>
        <p:nvSpPr>
          <p:cNvPr id="3" name="Text Placeholder 2"/>
          <p:cNvSpPr>
            <a:spLocks noGrp="1"/>
          </p:cNvSpPr>
          <p:nvPr>
            <p:ph type="body" sz="quarter" idx="12"/>
          </p:nvPr>
        </p:nvSpPr>
        <p:spPr>
          <a:xfrm>
            <a:off x="1403580" y="617496"/>
            <a:ext cx="6090449" cy="503701"/>
          </a:xfrm>
        </p:spPr>
        <p:txBody>
          <a:bodyPr>
            <a:normAutofit/>
          </a:bodyPr>
          <a:lstStyle/>
          <a:p>
            <a:pPr algn="ctr"/>
            <a:r>
              <a:rPr lang="en-US" dirty="0" smtClean="0"/>
              <a:t>Office of Undergraduate Studies</a:t>
            </a:r>
            <a:endParaRPr lang="en-US" dirty="0"/>
          </a:p>
        </p:txBody>
      </p:sp>
    </p:spTree>
    <p:extLst>
      <p:ext uri="{BB962C8B-B14F-4D97-AF65-F5344CB8AC3E}">
        <p14:creationId xmlns:p14="http://schemas.microsoft.com/office/powerpoint/2010/main" val="403709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7180" y="1054148"/>
            <a:ext cx="8723002" cy="5591351"/>
          </a:xfrm>
        </p:spPr>
        <p:txBody>
          <a:bodyPr/>
          <a:lstStyle/>
          <a:p>
            <a:pPr>
              <a:buFont typeface="Wingdings" panose="05000000000000000000" pitchFamily="2" charset="2"/>
              <a:buChar char="v"/>
            </a:pPr>
            <a:r>
              <a:rPr lang="en-US" sz="1800" dirty="0">
                <a:solidFill>
                  <a:srgbClr val="005F83"/>
                </a:solidFill>
                <a:latin typeface="Orgon Slab" panose="02000503000000020004" pitchFamily="50" charset="0"/>
              </a:rPr>
              <a:t>Degrees awarded for FS 2016:</a:t>
            </a:r>
          </a:p>
          <a:p>
            <a:pPr lvl="1">
              <a:buFont typeface="Wingdings" panose="05000000000000000000" pitchFamily="2" charset="2"/>
              <a:buChar char="§"/>
            </a:pPr>
            <a:r>
              <a:rPr lang="en-US" sz="1600" dirty="0">
                <a:latin typeface="Orgon Slab" panose="02000503000000020004" pitchFamily="50" charset="0"/>
              </a:rPr>
              <a:t>169 Certificate</a:t>
            </a:r>
          </a:p>
          <a:p>
            <a:pPr lvl="1">
              <a:buFont typeface="Wingdings" panose="05000000000000000000" pitchFamily="2" charset="2"/>
              <a:buChar char="§"/>
            </a:pPr>
            <a:r>
              <a:rPr lang="en-US" sz="1600" dirty="0">
                <a:latin typeface="Orgon Slab" panose="02000503000000020004" pitchFamily="50" charset="0"/>
              </a:rPr>
              <a:t>254 Master’s</a:t>
            </a:r>
          </a:p>
          <a:p>
            <a:pPr lvl="1">
              <a:buFont typeface="Wingdings" panose="05000000000000000000" pitchFamily="2" charset="2"/>
              <a:buChar char="§"/>
            </a:pPr>
            <a:r>
              <a:rPr lang="en-US" sz="1600" dirty="0">
                <a:latin typeface="Orgon Slab" panose="02000503000000020004" pitchFamily="50" charset="0"/>
              </a:rPr>
              <a:t>30 Doctorate</a:t>
            </a:r>
          </a:p>
          <a:p>
            <a:pPr>
              <a:buFont typeface="Wingdings" panose="05000000000000000000" pitchFamily="2" charset="2"/>
              <a:buChar char="v"/>
            </a:pPr>
            <a:r>
              <a:rPr lang="en-US" sz="1800" dirty="0">
                <a:solidFill>
                  <a:srgbClr val="005F83"/>
                </a:solidFill>
                <a:latin typeface="Orgon Slab" panose="02000503000000020004" pitchFamily="50" charset="0"/>
              </a:rPr>
              <a:t>Doctoral Student Recruitment Grants</a:t>
            </a:r>
          </a:p>
          <a:p>
            <a:pPr lvl="1">
              <a:buFont typeface="Wingdings" panose="05000000000000000000" pitchFamily="2" charset="2"/>
              <a:buChar char="§"/>
            </a:pPr>
            <a:r>
              <a:rPr lang="en-US" sz="1600" dirty="0">
                <a:latin typeface="Orgon Slab" panose="02000503000000020004" pitchFamily="50" charset="0"/>
              </a:rPr>
              <a:t>5 proposals awarded</a:t>
            </a:r>
          </a:p>
          <a:p>
            <a:pPr>
              <a:buFont typeface="Wingdings" panose="05000000000000000000" pitchFamily="2" charset="2"/>
              <a:buChar char="v"/>
            </a:pPr>
            <a:r>
              <a:rPr lang="en-US" sz="1800" dirty="0">
                <a:solidFill>
                  <a:srgbClr val="005F83"/>
                </a:solidFill>
                <a:latin typeface="Orgon Slab" panose="02000503000000020004" pitchFamily="50" charset="0"/>
              </a:rPr>
              <a:t>Chancellor’s Distinguished Fellowship</a:t>
            </a:r>
          </a:p>
          <a:p>
            <a:pPr lvl="1">
              <a:buFont typeface="Wingdings" panose="05000000000000000000" pitchFamily="2" charset="2"/>
              <a:buChar char="§"/>
            </a:pPr>
            <a:r>
              <a:rPr lang="en-US" sz="1600" dirty="0">
                <a:latin typeface="Orgon Slab" panose="02000503000000020004" pitchFamily="50" charset="0"/>
              </a:rPr>
              <a:t>24 Nominations (8 spots available)</a:t>
            </a:r>
          </a:p>
          <a:p>
            <a:pPr lvl="1">
              <a:buFont typeface="Wingdings" panose="05000000000000000000" pitchFamily="2" charset="2"/>
              <a:buChar char="§"/>
            </a:pPr>
            <a:r>
              <a:rPr lang="en-US" sz="1600" dirty="0">
                <a:latin typeface="Orgon Slab" panose="02000503000000020004" pitchFamily="50" charset="0"/>
              </a:rPr>
              <a:t>Awardees and departments will be notified of decisions in early March</a:t>
            </a:r>
          </a:p>
          <a:p>
            <a:pPr>
              <a:buFont typeface="Wingdings" panose="05000000000000000000" pitchFamily="2" charset="2"/>
              <a:buChar char="v"/>
            </a:pPr>
            <a:r>
              <a:rPr lang="en-US" sz="1800" dirty="0">
                <a:solidFill>
                  <a:srgbClr val="005F83"/>
                </a:solidFill>
                <a:latin typeface="Orgon Slab" panose="02000503000000020004" pitchFamily="50" charset="0"/>
              </a:rPr>
              <a:t>Graduate Fellows Poster Session on Feb. 27, St. Pat’s</a:t>
            </a:r>
          </a:p>
          <a:p>
            <a:pPr lvl="1">
              <a:buFont typeface="Wingdings" panose="05000000000000000000" pitchFamily="2" charset="2"/>
              <a:buChar char="§"/>
            </a:pPr>
            <a:r>
              <a:rPr lang="en-US" sz="1600" dirty="0">
                <a:latin typeface="Orgon Slab" panose="02000503000000020004" pitchFamily="50" charset="0"/>
              </a:rPr>
              <a:t>Chancellor’s Fellows and Chancellor’s Distinguished Fellows participate </a:t>
            </a:r>
            <a:r>
              <a:rPr lang="en-US" sz="1600" dirty="0" smtClean="0">
                <a:latin typeface="Orgon Slab" panose="02000503000000020004" pitchFamily="50" charset="0"/>
              </a:rPr>
              <a:t>in</a:t>
            </a:r>
            <a:br>
              <a:rPr lang="en-US" sz="1600" dirty="0" smtClean="0">
                <a:latin typeface="Orgon Slab" panose="02000503000000020004" pitchFamily="50" charset="0"/>
              </a:rPr>
            </a:br>
            <a:r>
              <a:rPr lang="en-US" sz="1600" dirty="0" smtClean="0">
                <a:latin typeface="Orgon Slab" panose="02000503000000020004" pitchFamily="50" charset="0"/>
              </a:rPr>
              <a:t>this </a:t>
            </a:r>
            <a:r>
              <a:rPr lang="en-US" sz="1600" dirty="0">
                <a:latin typeface="Orgon Slab" panose="02000503000000020004" pitchFamily="50" charset="0"/>
              </a:rPr>
              <a:t>research poster session.</a:t>
            </a:r>
          </a:p>
          <a:p>
            <a:pPr>
              <a:buFont typeface="Wingdings" panose="05000000000000000000" pitchFamily="2" charset="2"/>
              <a:buChar char="v"/>
            </a:pPr>
            <a:r>
              <a:rPr lang="en-US" sz="1800" dirty="0">
                <a:solidFill>
                  <a:srgbClr val="005F83"/>
                </a:solidFill>
                <a:latin typeface="Orgon Slab" panose="02000503000000020004" pitchFamily="50" charset="0"/>
              </a:rPr>
              <a:t>Mini Thesis/Dissertation Boot Camp</a:t>
            </a:r>
          </a:p>
          <a:p>
            <a:pPr lvl="1">
              <a:buFont typeface="Wingdings" panose="05000000000000000000" pitchFamily="2" charset="2"/>
              <a:buChar char="§"/>
            </a:pPr>
            <a:r>
              <a:rPr lang="en-US" sz="1600" dirty="0">
                <a:latin typeface="Orgon Slab" panose="02000503000000020004" pitchFamily="50" charset="0"/>
              </a:rPr>
              <a:t>March 2&amp;3, 9am-4pm, Havener</a:t>
            </a:r>
          </a:p>
          <a:p>
            <a:pPr lvl="1">
              <a:buFont typeface="Wingdings" panose="05000000000000000000" pitchFamily="2" charset="2"/>
              <a:buChar char="§"/>
            </a:pPr>
            <a:r>
              <a:rPr lang="en-US" sz="1600" dirty="0">
                <a:latin typeface="Orgon Slab" panose="02000503000000020004" pitchFamily="50" charset="0"/>
              </a:rPr>
              <a:t>Students should register in the Office of Graduate Studies</a:t>
            </a:r>
          </a:p>
          <a:p>
            <a:pPr>
              <a:buFont typeface="Wingdings" panose="05000000000000000000" pitchFamily="2" charset="2"/>
              <a:buChar char="v"/>
            </a:pPr>
            <a:r>
              <a:rPr lang="en-US" sz="1800" dirty="0">
                <a:solidFill>
                  <a:srgbClr val="005F83"/>
                </a:solidFill>
                <a:latin typeface="Orgon Slab" panose="02000503000000020004" pitchFamily="50" charset="0"/>
              </a:rPr>
              <a:t>Graduate Leadership Development Program (GLDP)</a:t>
            </a:r>
          </a:p>
          <a:p>
            <a:pPr lvl="1">
              <a:buFont typeface="Wingdings" panose="05000000000000000000" pitchFamily="2" charset="2"/>
              <a:buChar char="§"/>
            </a:pPr>
            <a:r>
              <a:rPr lang="en-US" sz="1600" dirty="0">
                <a:latin typeface="Orgon Slab" panose="02000503000000020004" pitchFamily="50" charset="0"/>
              </a:rPr>
              <a:t>8 students in 2017 cohort</a:t>
            </a:r>
          </a:p>
          <a:p>
            <a:pPr lvl="1">
              <a:buFont typeface="Wingdings" panose="05000000000000000000" pitchFamily="2" charset="2"/>
              <a:buChar char="§"/>
            </a:pPr>
            <a:r>
              <a:rPr lang="en-US" sz="1600" dirty="0">
                <a:latin typeface="Orgon Slab" panose="02000503000000020004" pitchFamily="50" charset="0"/>
              </a:rPr>
              <a:t>Starting at Mizzou Feb 23-24</a:t>
            </a:r>
          </a:p>
          <a:p>
            <a:endParaRPr lang="en-US" sz="1800" dirty="0"/>
          </a:p>
        </p:txBody>
      </p:sp>
      <p:sp>
        <p:nvSpPr>
          <p:cNvPr id="3" name="Text Placeholder 2"/>
          <p:cNvSpPr>
            <a:spLocks noGrp="1"/>
          </p:cNvSpPr>
          <p:nvPr>
            <p:ph type="body" sz="quarter" idx="12"/>
          </p:nvPr>
        </p:nvSpPr>
        <p:spPr>
          <a:xfrm>
            <a:off x="1955587" y="420880"/>
            <a:ext cx="5306187" cy="573370"/>
          </a:xfrm>
        </p:spPr>
        <p:txBody>
          <a:bodyPr anchor="ctr" anchorCtr="0">
            <a:noAutofit/>
          </a:bodyPr>
          <a:lstStyle/>
          <a:p>
            <a:pPr algn="ctr"/>
            <a:r>
              <a:rPr lang="en-US" dirty="0" smtClean="0"/>
              <a:t>Office of Graduate Studies</a:t>
            </a:r>
            <a:endParaRPr lang="en-US" dirty="0"/>
          </a:p>
        </p:txBody>
      </p:sp>
    </p:spTree>
    <p:extLst>
      <p:ext uri="{BB962C8B-B14F-4D97-AF65-F5344CB8AC3E}">
        <p14:creationId xmlns:p14="http://schemas.microsoft.com/office/powerpoint/2010/main" val="130225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4544" y="1223492"/>
            <a:ext cx="8809151" cy="5383368"/>
          </a:xfrm>
        </p:spPr>
        <p:txBody>
          <a:bodyPr/>
          <a:lstStyle/>
          <a:p>
            <a:pPr marL="0" indent="0">
              <a:spcBef>
                <a:spcPct val="0"/>
              </a:spcBef>
              <a:buNone/>
            </a:pPr>
            <a:r>
              <a:rPr lang="en-US" altLang="en-US" sz="2600" b="1" dirty="0">
                <a:solidFill>
                  <a:srgbClr val="005F83"/>
                </a:solidFill>
                <a:latin typeface="Orgon Slab" panose="02000503000000020004" pitchFamily="50" charset="0"/>
              </a:rPr>
              <a:t>Summary of FY17 activities year-to-date (December)</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Number of funded proposals is down by 6% for a total of 145</a:t>
            </a:r>
          </a:p>
          <a:p>
            <a:pPr marL="914400" lvl="2" indent="-457200">
              <a:spcBef>
                <a:spcPts val="1600"/>
              </a:spcBef>
              <a:buFont typeface="Wingdings" panose="05000000000000000000" pitchFamily="2" charset="2"/>
              <a:buChar char="§"/>
            </a:pPr>
            <a:r>
              <a:rPr lang="en-US" altLang="en-US" sz="2000" dirty="0">
                <a:latin typeface="Orgon Slab" panose="02000503000000020004" pitchFamily="50" charset="0"/>
              </a:rPr>
              <a:t>Total dollars is $16M which is down by 9%</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Number of new proposals submitted is up 11% for a total of 290</a:t>
            </a:r>
          </a:p>
          <a:p>
            <a:pPr marL="914400" lvl="2" indent="-457200">
              <a:spcBef>
                <a:spcPts val="1600"/>
              </a:spcBef>
              <a:buFont typeface="Wingdings" panose="05000000000000000000" pitchFamily="2" charset="2"/>
              <a:buChar char="§"/>
            </a:pPr>
            <a:r>
              <a:rPr lang="en-US" altLang="en-US" sz="2000" dirty="0">
                <a:latin typeface="Orgon Slab" panose="02000503000000020004" pitchFamily="50" charset="0"/>
              </a:rPr>
              <a:t>Total dollars is $74M which is down by 3%</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Number of active awards is up by 2% at  603</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Total expenditures is $20M which is up by 4%</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Net grant and contract expenditures is $</a:t>
            </a:r>
            <a:r>
              <a:rPr lang="en-US" altLang="en-US" sz="2200" dirty="0" smtClean="0">
                <a:solidFill>
                  <a:srgbClr val="005F83"/>
                </a:solidFill>
                <a:latin typeface="Orgon Slab" panose="02000503000000020004" pitchFamily="50" charset="0"/>
              </a:rPr>
              <a:t>15M</a:t>
            </a:r>
            <a:br>
              <a:rPr lang="en-US" altLang="en-US" sz="2200" dirty="0" smtClean="0">
                <a:solidFill>
                  <a:srgbClr val="005F83"/>
                </a:solidFill>
                <a:latin typeface="Orgon Slab" panose="02000503000000020004" pitchFamily="50" charset="0"/>
              </a:rPr>
            </a:br>
            <a:r>
              <a:rPr lang="en-US" altLang="en-US" sz="2200" dirty="0" smtClean="0">
                <a:solidFill>
                  <a:srgbClr val="005F83"/>
                </a:solidFill>
                <a:latin typeface="Orgon Slab" panose="02000503000000020004" pitchFamily="50" charset="0"/>
              </a:rPr>
              <a:t>which </a:t>
            </a:r>
            <a:r>
              <a:rPr lang="en-US" altLang="en-US" sz="2200" dirty="0">
                <a:solidFill>
                  <a:srgbClr val="005F83"/>
                </a:solidFill>
                <a:latin typeface="Orgon Slab" panose="02000503000000020004" pitchFamily="50" charset="0"/>
              </a:rPr>
              <a:t>is up by 5%</a:t>
            </a:r>
          </a:p>
          <a:p>
            <a:pPr marL="457200" lvl="1" indent="-457200">
              <a:spcBef>
                <a:spcPts val="1600"/>
              </a:spcBef>
              <a:buFont typeface="Wingdings" panose="05000000000000000000" pitchFamily="2" charset="2"/>
              <a:buChar char="v"/>
            </a:pPr>
            <a:r>
              <a:rPr lang="en-US" altLang="en-US" sz="2200" dirty="0">
                <a:solidFill>
                  <a:srgbClr val="005F83"/>
                </a:solidFill>
                <a:latin typeface="Orgon Slab" panose="02000503000000020004" pitchFamily="50" charset="0"/>
              </a:rPr>
              <a:t>F&amp;A recovered is $3M which is up by 6%</a:t>
            </a:r>
          </a:p>
          <a:p>
            <a:endParaRPr lang="en-US" dirty="0"/>
          </a:p>
        </p:txBody>
      </p:sp>
      <p:sp>
        <p:nvSpPr>
          <p:cNvPr id="3" name="Text Placeholder 2"/>
          <p:cNvSpPr>
            <a:spLocks noGrp="1"/>
          </p:cNvSpPr>
          <p:nvPr>
            <p:ph type="body" sz="quarter" idx="12"/>
          </p:nvPr>
        </p:nvSpPr>
        <p:spPr>
          <a:xfrm>
            <a:off x="1759514" y="462950"/>
            <a:ext cx="5470423" cy="555953"/>
          </a:xfrm>
        </p:spPr>
        <p:txBody>
          <a:bodyPr anchor="ctr" anchorCtr="0"/>
          <a:lstStyle/>
          <a:p>
            <a:pPr algn="ctr"/>
            <a:r>
              <a:rPr lang="en-US" b="1" dirty="0" smtClean="0">
                <a:latin typeface="Orgon Slab" panose="02000503000000020004" pitchFamily="50" charset="0"/>
              </a:rPr>
              <a:t>Office of Sponsored Programs</a:t>
            </a:r>
            <a:endParaRPr lang="en-US" b="1" dirty="0">
              <a:latin typeface="Orgon Slab" panose="02000503000000020004" pitchFamily="50" charset="0"/>
            </a:endParaRPr>
          </a:p>
        </p:txBody>
      </p:sp>
    </p:spTree>
    <p:extLst>
      <p:ext uri="{BB962C8B-B14F-4D97-AF65-F5344CB8AC3E}">
        <p14:creationId xmlns:p14="http://schemas.microsoft.com/office/powerpoint/2010/main" val="18571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a:xfrm>
            <a:off x="414853" y="427105"/>
            <a:ext cx="8311135" cy="991999"/>
          </a:xfrm>
          <a:prstGeom prst="rect">
            <a:avLst/>
          </a:prstGeom>
        </p:spPr>
        <p:txBody>
          <a:bodyPr>
            <a:normAutofit fontScale="92500" lnSpcReduction="20000"/>
          </a:bodyPr>
          <a:lstStyle/>
          <a:p>
            <a:pPr marL="0" indent="0" algn="ctr">
              <a:buNone/>
            </a:pPr>
            <a:r>
              <a:rPr lang="en-US" sz="3500" b="1" dirty="0" smtClean="0">
                <a:solidFill>
                  <a:srgbClr val="509E2F"/>
                </a:solidFill>
                <a:latin typeface="Orgon Slab" panose="02000503000000020004" pitchFamily="50" charset="0"/>
              </a:rPr>
              <a:t>Curtis Laws Wilson Library</a:t>
            </a:r>
          </a:p>
          <a:p>
            <a:pPr marL="0" indent="0" algn="ctr">
              <a:buNone/>
            </a:pPr>
            <a:r>
              <a:rPr lang="en-US" dirty="0" smtClean="0">
                <a:solidFill>
                  <a:srgbClr val="509E2F"/>
                </a:solidFill>
                <a:latin typeface="Orgon Slab" panose="02000503000000020004" pitchFamily="50" charset="0"/>
              </a:rPr>
              <a:t>Four new study rooms online, end of February</a:t>
            </a:r>
            <a:endParaRPr lang="en-US" dirty="0">
              <a:solidFill>
                <a:srgbClr val="509E2F"/>
              </a:solidFill>
              <a:latin typeface="Orgon Slab" panose="02000503000000020004" pitchFamily="50"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95064652"/>
              </p:ext>
            </p:extLst>
          </p:nvPr>
        </p:nvGraphicFramePr>
        <p:xfrm>
          <a:off x="566053" y="1397000"/>
          <a:ext cx="8430199" cy="5230224"/>
        </p:xfrm>
        <a:graphic>
          <a:graphicData uri="http://schemas.openxmlformats.org/drawingml/2006/table">
            <a:tbl>
              <a:tblPr firstRow="1" bandRow="1">
                <a:tableStyleId>{5C22544A-7EE6-4342-B048-85BDC9FD1C3A}</a:tableStyleId>
              </a:tblPr>
              <a:tblGrid>
                <a:gridCol w="4023360"/>
                <a:gridCol w="383479"/>
                <a:gridCol w="4023360"/>
              </a:tblGrid>
              <a:tr h="5230224">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9E2F"/>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9E2F"/>
                    </a:solidFill>
                  </a:tcPr>
                </a:tc>
              </a:tr>
            </a:tbl>
          </a:graphicData>
        </a:graphic>
      </p:graphicFrame>
      <p:sp>
        <p:nvSpPr>
          <p:cNvPr id="10" name="TextBox 9"/>
          <p:cNvSpPr txBox="1"/>
          <p:nvPr/>
        </p:nvSpPr>
        <p:spPr>
          <a:xfrm>
            <a:off x="882592" y="2063389"/>
            <a:ext cx="2632188" cy="461665"/>
          </a:xfrm>
          <a:prstGeom prst="rect">
            <a:avLst/>
          </a:prstGeom>
          <a:noFill/>
        </p:spPr>
        <p:txBody>
          <a:bodyPr wrap="square" rtlCol="0">
            <a:spAutoFit/>
          </a:bodyPr>
          <a:lstStyle/>
          <a:p>
            <a:r>
              <a:rPr lang="en-US" sz="2400" b="1" dirty="0" smtClean="0">
                <a:solidFill>
                  <a:schemeClr val="bg2"/>
                </a:solidFill>
              </a:rPr>
              <a:t>Before:  </a:t>
            </a:r>
            <a:r>
              <a:rPr lang="en-US" dirty="0" smtClean="0">
                <a:solidFill>
                  <a:schemeClr val="bg2"/>
                </a:solidFill>
              </a:rPr>
              <a:t>At best, blah…</a:t>
            </a:r>
          </a:p>
        </p:txBody>
      </p:sp>
      <p:sp>
        <p:nvSpPr>
          <p:cNvPr id="12" name="TextBox 11"/>
          <p:cNvSpPr txBox="1"/>
          <p:nvPr/>
        </p:nvSpPr>
        <p:spPr>
          <a:xfrm>
            <a:off x="5042263" y="1404538"/>
            <a:ext cx="3814353" cy="1661993"/>
          </a:xfrm>
          <a:prstGeom prst="rect">
            <a:avLst/>
          </a:prstGeom>
          <a:noFill/>
        </p:spPr>
        <p:txBody>
          <a:bodyPr wrap="square" rtlCol="0">
            <a:spAutoFit/>
          </a:bodyPr>
          <a:lstStyle/>
          <a:p>
            <a:r>
              <a:rPr lang="en-US" sz="2400" b="1" dirty="0" smtClean="0">
                <a:solidFill>
                  <a:schemeClr val="bg2"/>
                </a:solidFill>
              </a:rPr>
              <a:t>After:  </a:t>
            </a:r>
          </a:p>
          <a:p>
            <a:pPr marL="285750" indent="-285750">
              <a:spcBef>
                <a:spcPts val="600"/>
              </a:spcBef>
              <a:buFont typeface="Arial" panose="020B0604020202020204" pitchFamily="34" charset="0"/>
              <a:buChar char="•"/>
            </a:pPr>
            <a:r>
              <a:rPr lang="en-US" sz="1700" dirty="0" smtClean="0">
                <a:solidFill>
                  <a:schemeClr val="bg2"/>
                </a:solidFill>
              </a:rPr>
              <a:t>Glass fronts for more light (but maintain aural privacy)</a:t>
            </a:r>
          </a:p>
          <a:p>
            <a:pPr marL="285750" indent="-285750">
              <a:spcBef>
                <a:spcPts val="600"/>
              </a:spcBef>
              <a:buFont typeface="Arial" panose="020B0604020202020204" pitchFamily="34" charset="0"/>
              <a:buChar char="•"/>
            </a:pPr>
            <a:r>
              <a:rPr lang="en-US" sz="1700" dirty="0" smtClean="0">
                <a:solidFill>
                  <a:schemeClr val="bg2"/>
                </a:solidFill>
              </a:rPr>
              <a:t>Monitors/Clickshares, entire wall as whiteboard </a:t>
            </a:r>
            <a:endParaRPr lang="en-US" sz="1700" dirty="0">
              <a:solidFill>
                <a:schemeClr val="bg2"/>
              </a:solidFill>
            </a:endParaRPr>
          </a:p>
        </p:txBody>
      </p:sp>
      <p:pic>
        <p:nvPicPr>
          <p:cNvPr id="13" name="Picture 12"/>
          <p:cNvPicPr>
            <a:picLocks noChangeAspect="1"/>
          </p:cNvPicPr>
          <p:nvPr/>
        </p:nvPicPr>
        <p:blipFill>
          <a:blip r:embed="rId2"/>
          <a:stretch>
            <a:fillRect/>
          </a:stretch>
        </p:blipFill>
        <p:spPr>
          <a:xfrm>
            <a:off x="882592" y="2578635"/>
            <a:ext cx="3452455" cy="3270009"/>
          </a:xfrm>
          <a:prstGeom prst="rect">
            <a:avLst/>
          </a:prstGeom>
        </p:spPr>
      </p:pic>
      <p:pic>
        <p:nvPicPr>
          <p:cNvPr id="14" name="Picture 13"/>
          <p:cNvPicPr>
            <a:picLocks noChangeAspect="1"/>
          </p:cNvPicPr>
          <p:nvPr/>
        </p:nvPicPr>
        <p:blipFill>
          <a:blip r:embed="rId3"/>
          <a:stretch>
            <a:fillRect/>
          </a:stretch>
        </p:blipFill>
        <p:spPr>
          <a:xfrm>
            <a:off x="5695404" y="3077006"/>
            <a:ext cx="2565173" cy="3427850"/>
          </a:xfrm>
          <a:prstGeom prst="rect">
            <a:avLst/>
          </a:prstGeom>
        </p:spPr>
      </p:pic>
    </p:spTree>
    <p:extLst>
      <p:ext uri="{BB962C8B-B14F-4D97-AF65-F5344CB8AC3E}">
        <p14:creationId xmlns:p14="http://schemas.microsoft.com/office/powerpoint/2010/main" val="49168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3874" y="5442857"/>
            <a:ext cx="1454332" cy="1254034"/>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531222" y="592408"/>
            <a:ext cx="7924800" cy="2000548"/>
          </a:xfrm>
          <a:prstGeom prst="rect">
            <a:avLst/>
          </a:prstGeom>
        </p:spPr>
        <p:txBody>
          <a:bodyPr wrap="square">
            <a:spAutoFit/>
          </a:bodyPr>
          <a:lstStyle/>
          <a:p>
            <a:r>
              <a:rPr lang="en-US" sz="3200" b="1" dirty="0">
                <a:solidFill>
                  <a:srgbClr val="003B49"/>
                </a:solidFill>
                <a:latin typeface="Orgon Slab" panose="02000503000000020004" pitchFamily="50" charset="0"/>
                <a:ea typeface="Calibri" panose="020F0502020204030204" pitchFamily="34" charset="0"/>
                <a:cs typeface="Times New Roman" panose="02020603050405020304" pitchFamily="18" charset="0"/>
              </a:rPr>
              <a:t>Recent NSF CAREER Awardees:</a:t>
            </a:r>
          </a:p>
          <a:p>
            <a:r>
              <a:rPr lang="en-US" dirty="0">
                <a:solidFill>
                  <a:srgbClr val="2F5496"/>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ts val="1800"/>
              </a:spcBef>
              <a:buFont typeface="Wingdings" panose="05000000000000000000" pitchFamily="2" charset="2"/>
              <a:buChar char="v"/>
            </a:pPr>
            <a:r>
              <a:rPr lang="en-US" sz="2000" dirty="0">
                <a:solidFill>
                  <a:srgbClr val="509E2F"/>
                </a:solidFill>
                <a:latin typeface="Orgon Slab" panose="02000503000000020004" pitchFamily="50" charset="0"/>
                <a:ea typeface="Calibri" panose="020F0502020204030204" pitchFamily="34" charset="0"/>
                <a:cs typeface="Times New Roman" panose="02020603050405020304" pitchFamily="18" charset="0"/>
              </a:rPr>
              <a:t>Dr. </a:t>
            </a:r>
            <a:r>
              <a:rPr lang="en-US" sz="2000" dirty="0" err="1">
                <a:solidFill>
                  <a:srgbClr val="509E2F"/>
                </a:solidFill>
                <a:latin typeface="Orgon Slab" panose="02000503000000020004" pitchFamily="50" charset="0"/>
                <a:ea typeface="Calibri" panose="020F0502020204030204" pitchFamily="34" charset="0"/>
                <a:cs typeface="Times New Roman" panose="02020603050405020304" pitchFamily="18" charset="0"/>
              </a:rPr>
              <a:t>Caizhi</a:t>
            </a:r>
            <a:r>
              <a:rPr lang="en-US" sz="2000" dirty="0">
                <a:solidFill>
                  <a:srgbClr val="509E2F"/>
                </a:solidFill>
                <a:latin typeface="Orgon Slab" panose="02000503000000020004" pitchFamily="50" charset="0"/>
                <a:ea typeface="Calibri" panose="020F0502020204030204" pitchFamily="34" charset="0"/>
                <a:cs typeface="Times New Roman" panose="02020603050405020304" pitchFamily="18" charset="0"/>
              </a:rPr>
              <a:t> Zhou, Materials Science and Engineering </a:t>
            </a:r>
          </a:p>
          <a:p>
            <a:pPr marL="457200" indent="-457200">
              <a:spcBef>
                <a:spcPts val="1800"/>
              </a:spcBef>
              <a:buFont typeface="Wingdings" panose="05000000000000000000" pitchFamily="2" charset="2"/>
              <a:buChar char="v"/>
            </a:pPr>
            <a:r>
              <a:rPr lang="en-US" sz="2000" dirty="0">
                <a:solidFill>
                  <a:srgbClr val="509E2F"/>
                </a:solidFill>
                <a:latin typeface="Orgon Slab" panose="02000503000000020004" pitchFamily="50" charset="0"/>
                <a:ea typeface="Calibri" panose="020F0502020204030204" pitchFamily="34" charset="0"/>
                <a:cs typeface="Times New Roman" panose="02020603050405020304" pitchFamily="18" charset="0"/>
              </a:rPr>
              <a:t>Dr. </a:t>
            </a:r>
            <a:r>
              <a:rPr lang="en-US" sz="2000" dirty="0" err="1">
                <a:solidFill>
                  <a:srgbClr val="509E2F"/>
                </a:solidFill>
                <a:latin typeface="Orgon Slab" panose="02000503000000020004" pitchFamily="50" charset="0"/>
                <a:ea typeface="Calibri" panose="020F0502020204030204" pitchFamily="34" charset="0"/>
                <a:cs typeface="Times New Roman" panose="02020603050405020304" pitchFamily="18" charset="0"/>
              </a:rPr>
              <a:t>Jie</a:t>
            </a:r>
            <a:r>
              <a:rPr lang="en-US" sz="2000" dirty="0">
                <a:solidFill>
                  <a:srgbClr val="509E2F"/>
                </a:solidFill>
                <a:latin typeface="Orgon Slab" panose="02000503000000020004" pitchFamily="50" charset="0"/>
                <a:ea typeface="Calibri" panose="020F0502020204030204" pitchFamily="34" charset="0"/>
                <a:cs typeface="Times New Roman" panose="02020603050405020304" pitchFamily="18" charset="0"/>
              </a:rPr>
              <a:t> Gao, Mechanical and Aerospace Engineering</a:t>
            </a:r>
            <a:endParaRPr lang="en-US" sz="2000" dirty="0">
              <a:solidFill>
                <a:srgbClr val="509E2F"/>
              </a:solidFill>
              <a:effectLst/>
              <a:latin typeface="Orgon Slab" panose="02000503000000020004"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17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9042" y="970373"/>
            <a:ext cx="8196210" cy="1737993"/>
          </a:xfrm>
        </p:spPr>
        <p:txBody>
          <a:bodyPr/>
          <a:lstStyle/>
          <a:p>
            <a:pPr marL="457200" lvl="0" indent="-457200">
              <a:spcBef>
                <a:spcPts val="1200"/>
              </a:spcBef>
              <a:buFont typeface="Wingdings" panose="05000000000000000000" pitchFamily="2" charset="2"/>
              <a:buChar char="v"/>
            </a:pPr>
            <a:r>
              <a:rPr lang="en-US" sz="1600" b="1" dirty="0"/>
              <a:t>Mehdi Ferdowsi</a:t>
            </a:r>
            <a:r>
              <a:rPr lang="en-US" sz="1600" dirty="0"/>
              <a:t>, Electrical &amp; Computer Engineering</a:t>
            </a:r>
          </a:p>
          <a:p>
            <a:pPr marL="457200" lvl="0" indent="-457200">
              <a:spcBef>
                <a:spcPts val="1200"/>
              </a:spcBef>
              <a:buFont typeface="Wingdings" panose="05000000000000000000" pitchFamily="2" charset="2"/>
              <a:buChar char="v"/>
            </a:pPr>
            <a:r>
              <a:rPr lang="en-US" sz="1600" b="1" dirty="0"/>
              <a:t>Kelly Liu</a:t>
            </a:r>
            <a:r>
              <a:rPr lang="en-US" sz="1600" dirty="0"/>
              <a:t>, Geosciences and Geological and Petroleum Engineering</a:t>
            </a:r>
          </a:p>
          <a:p>
            <a:pPr marL="457200" lvl="0" indent="-457200">
              <a:spcBef>
                <a:spcPts val="1200"/>
              </a:spcBef>
              <a:buFont typeface="Wingdings" panose="05000000000000000000" pitchFamily="2" charset="2"/>
              <a:buChar char="v"/>
            </a:pPr>
            <a:r>
              <a:rPr lang="en-US" sz="1600" b="1" dirty="0"/>
              <a:t>Joshua </a:t>
            </a:r>
            <a:r>
              <a:rPr lang="en-US" sz="1600" b="1" dirty="0" err="1"/>
              <a:t>Rovey</a:t>
            </a:r>
            <a:r>
              <a:rPr lang="en-US" sz="1600" dirty="0"/>
              <a:t>, Mechanical and Aerospace Engineering</a:t>
            </a:r>
          </a:p>
          <a:p>
            <a:pPr marL="457200" lvl="0" indent="-457200">
              <a:spcBef>
                <a:spcPts val="1200"/>
              </a:spcBef>
              <a:buFont typeface="Wingdings" panose="05000000000000000000" pitchFamily="2" charset="2"/>
              <a:buChar char="v"/>
            </a:pPr>
            <a:r>
              <a:rPr lang="en-US" sz="1600" b="1" dirty="0"/>
              <a:t>Lesley Sneed</a:t>
            </a:r>
            <a:r>
              <a:rPr lang="en-US" sz="1600" dirty="0"/>
              <a:t>, Civil, Architectural and Environmental Engineering</a:t>
            </a:r>
          </a:p>
          <a:p>
            <a:endParaRPr lang="en-US" dirty="0"/>
          </a:p>
        </p:txBody>
      </p:sp>
      <p:sp>
        <p:nvSpPr>
          <p:cNvPr id="3" name="Text Placeholder 2"/>
          <p:cNvSpPr>
            <a:spLocks noGrp="1"/>
          </p:cNvSpPr>
          <p:nvPr>
            <p:ph type="body" sz="quarter" idx="12"/>
          </p:nvPr>
        </p:nvSpPr>
        <p:spPr>
          <a:xfrm>
            <a:off x="189042" y="550036"/>
            <a:ext cx="8184662" cy="420337"/>
          </a:xfrm>
        </p:spPr>
        <p:txBody>
          <a:bodyPr>
            <a:normAutofit/>
          </a:bodyPr>
          <a:lstStyle/>
          <a:p>
            <a:r>
              <a:rPr lang="en-US" sz="2000" dirty="0">
                <a:solidFill>
                  <a:srgbClr val="003B49"/>
                </a:solidFill>
              </a:rPr>
              <a:t>Receiving the 2016 Excellence </a:t>
            </a:r>
            <a:r>
              <a:rPr lang="en-US" sz="2000" dirty="0" smtClean="0">
                <a:solidFill>
                  <a:srgbClr val="003B49"/>
                </a:solidFill>
              </a:rPr>
              <a:t>Award:</a:t>
            </a:r>
            <a:endParaRPr lang="en-US" sz="2000" dirty="0">
              <a:solidFill>
                <a:srgbClr val="003B49"/>
              </a:solidFill>
            </a:endParaRPr>
          </a:p>
        </p:txBody>
      </p:sp>
      <p:sp>
        <p:nvSpPr>
          <p:cNvPr id="4" name="Text Placeholder 2"/>
          <p:cNvSpPr txBox="1">
            <a:spLocks/>
          </p:cNvSpPr>
          <p:nvPr/>
        </p:nvSpPr>
        <p:spPr>
          <a:xfrm>
            <a:off x="189042" y="2924749"/>
            <a:ext cx="8799813" cy="407907"/>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3B49"/>
                </a:solidFill>
              </a:rPr>
              <a:t>Receiving the 2016 Achievement Award:</a:t>
            </a:r>
          </a:p>
          <a:p>
            <a:endParaRPr lang="en-US" dirty="0"/>
          </a:p>
        </p:txBody>
      </p:sp>
      <p:sp>
        <p:nvSpPr>
          <p:cNvPr id="5" name="Text Placeholder 1"/>
          <p:cNvSpPr txBox="1">
            <a:spLocks/>
          </p:cNvSpPr>
          <p:nvPr/>
        </p:nvSpPr>
        <p:spPr>
          <a:xfrm>
            <a:off x="189042" y="3415156"/>
            <a:ext cx="7561587" cy="2490651"/>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1200"/>
              </a:spcBef>
              <a:buFont typeface="Wingdings" panose="05000000000000000000" pitchFamily="2" charset="2"/>
              <a:buChar char="v"/>
            </a:pPr>
            <a:r>
              <a:rPr lang="en-US" sz="1600" b="1" dirty="0" smtClean="0"/>
              <a:t>Lorie L. Francis, </a:t>
            </a:r>
            <a:r>
              <a:rPr lang="en-US" sz="1600" dirty="0" smtClean="0"/>
              <a:t>Arts, Languages, and Philosophy</a:t>
            </a:r>
            <a:endParaRPr lang="en-US" sz="1600" b="1" dirty="0" smtClean="0"/>
          </a:p>
          <a:p>
            <a:pPr marL="457200" indent="-457200">
              <a:spcBef>
                <a:spcPts val="1200"/>
              </a:spcBef>
              <a:buFont typeface="Wingdings" panose="05000000000000000000" pitchFamily="2" charset="2"/>
              <a:buChar char="v"/>
            </a:pPr>
            <a:r>
              <a:rPr lang="en-US" sz="1600" b="1" dirty="0" smtClean="0"/>
              <a:t>Merilee A. Krueger, </a:t>
            </a:r>
            <a:r>
              <a:rPr lang="en-US" sz="1600" dirty="0" smtClean="0"/>
              <a:t>Psychological Science</a:t>
            </a:r>
            <a:endParaRPr lang="en-US" sz="1600" b="1" dirty="0" smtClean="0"/>
          </a:p>
          <a:p>
            <a:pPr marL="457200" indent="-457200">
              <a:spcBef>
                <a:spcPts val="1200"/>
              </a:spcBef>
              <a:buFont typeface="Wingdings" panose="05000000000000000000" pitchFamily="2" charset="2"/>
              <a:buChar char="v"/>
            </a:pPr>
            <a:r>
              <a:rPr lang="en-US" sz="1600" b="1" dirty="0" err="1" smtClean="0"/>
              <a:t>Honglan</a:t>
            </a:r>
            <a:r>
              <a:rPr lang="en-US" sz="1600" b="1" dirty="0" smtClean="0"/>
              <a:t> Shi, </a:t>
            </a:r>
            <a:r>
              <a:rPr lang="en-US" sz="1600" dirty="0" smtClean="0"/>
              <a:t>Chemistry</a:t>
            </a:r>
            <a:endParaRPr lang="en-US" sz="1600" b="1" dirty="0" smtClean="0"/>
          </a:p>
          <a:p>
            <a:pPr marL="457200" indent="-457200">
              <a:spcBef>
                <a:spcPts val="1200"/>
              </a:spcBef>
              <a:buFont typeface="Wingdings" panose="05000000000000000000" pitchFamily="2" charset="2"/>
              <a:buChar char="v"/>
            </a:pPr>
            <a:r>
              <a:rPr lang="en-US" sz="1600" b="1" dirty="0" smtClean="0"/>
              <a:t>Theresa Swift</a:t>
            </a:r>
            <a:r>
              <a:rPr lang="en-US" sz="1600" dirty="0" smtClean="0"/>
              <a:t>, Electrical and Computer Engineering</a:t>
            </a:r>
            <a:endParaRPr lang="en-US" sz="1600" b="1" dirty="0" smtClean="0"/>
          </a:p>
          <a:p>
            <a:pPr marL="457200" indent="-457200">
              <a:spcBef>
                <a:spcPts val="1200"/>
              </a:spcBef>
              <a:buFont typeface="Wingdings" panose="05000000000000000000" pitchFamily="2" charset="2"/>
              <a:buChar char="v"/>
            </a:pPr>
            <a:r>
              <a:rPr lang="en-US" sz="1600" b="1" dirty="0" smtClean="0"/>
              <a:t>Kelly J. Tate</a:t>
            </a:r>
            <a:r>
              <a:rPr lang="en-US" sz="1600" dirty="0" smtClean="0"/>
              <a:t>, English and Technical Communication</a:t>
            </a:r>
            <a:endParaRPr lang="en-US" sz="1600" b="1" dirty="0" smtClean="0"/>
          </a:p>
          <a:p>
            <a:pPr marL="457200" indent="-457200">
              <a:spcBef>
                <a:spcPts val="1200"/>
              </a:spcBef>
              <a:buFont typeface="Wingdings" panose="05000000000000000000" pitchFamily="2" charset="2"/>
              <a:buChar char="v"/>
            </a:pPr>
            <a:r>
              <a:rPr lang="en-US" sz="1600" b="1" dirty="0" smtClean="0"/>
              <a:t>Terry Wilson</a:t>
            </a:r>
            <a:r>
              <a:rPr lang="en-US" sz="1600" dirty="0" smtClean="0"/>
              <a:t>,</a:t>
            </a:r>
            <a:r>
              <a:rPr lang="en-US" sz="1600" b="1" dirty="0" smtClean="0"/>
              <a:t> </a:t>
            </a:r>
            <a:r>
              <a:rPr lang="en-US" sz="1600" dirty="0" smtClean="0"/>
              <a:t>Biological Sciences</a:t>
            </a:r>
            <a:endParaRPr lang="en-US" sz="1600" b="1" dirty="0" smtClean="0"/>
          </a:p>
          <a:p>
            <a:endParaRPr lang="en-US" dirty="0"/>
          </a:p>
        </p:txBody>
      </p:sp>
    </p:spTree>
    <p:extLst>
      <p:ext uri="{BB962C8B-B14F-4D97-AF65-F5344CB8AC3E}">
        <p14:creationId xmlns:p14="http://schemas.microsoft.com/office/powerpoint/2010/main" val="197621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602" y="914400"/>
            <a:ext cx="8196210" cy="2068918"/>
          </a:xfrm>
        </p:spPr>
        <p:txBody>
          <a:bodyPr/>
          <a:lstStyle/>
          <a:p>
            <a:pPr marL="457200" lvl="0" indent="-457200">
              <a:spcBef>
                <a:spcPts val="1200"/>
              </a:spcBef>
              <a:buFont typeface="Wingdings" panose="05000000000000000000" pitchFamily="2" charset="2"/>
              <a:buChar char="v"/>
            </a:pPr>
            <a:r>
              <a:rPr lang="en-US" sz="1600" b="1" dirty="0"/>
              <a:t>Mohsen Asle Zaeem</a:t>
            </a:r>
            <a:r>
              <a:rPr lang="en-US" sz="1600" dirty="0"/>
              <a:t>, Materials Science and Engineering</a:t>
            </a:r>
          </a:p>
          <a:p>
            <a:pPr marL="457200" lvl="0" indent="-457200">
              <a:spcBef>
                <a:spcPts val="1200"/>
              </a:spcBef>
              <a:buFont typeface="Wingdings" panose="05000000000000000000" pitchFamily="2" charset="2"/>
              <a:buChar char="v"/>
            </a:pPr>
            <a:r>
              <a:rPr lang="en-US" sz="1600" b="1" dirty="0"/>
              <a:t>Kyle </a:t>
            </a:r>
            <a:r>
              <a:rPr lang="en-US" sz="1600" b="1" dirty="0" err="1"/>
              <a:t>DeMars</a:t>
            </a:r>
            <a:r>
              <a:rPr lang="en-US" sz="1600" dirty="0"/>
              <a:t>, Mechanical and Aerospace Engineering</a:t>
            </a:r>
          </a:p>
          <a:p>
            <a:pPr marL="457200" lvl="0" indent="-457200">
              <a:spcBef>
                <a:spcPts val="1200"/>
              </a:spcBef>
              <a:buFont typeface="Wingdings" panose="05000000000000000000" pitchFamily="2" charset="2"/>
              <a:buChar char="v"/>
            </a:pPr>
            <a:r>
              <a:rPr lang="en-US" sz="1600" b="1" dirty="0"/>
              <a:t>Robert Landers</a:t>
            </a:r>
            <a:r>
              <a:rPr lang="en-US" sz="1600" dirty="0"/>
              <a:t>, Mechanical and Aerospace Engineering</a:t>
            </a:r>
          </a:p>
          <a:p>
            <a:pPr marL="457200" lvl="0" indent="-457200">
              <a:spcBef>
                <a:spcPts val="1200"/>
              </a:spcBef>
              <a:buFont typeface="Wingdings" panose="05000000000000000000" pitchFamily="2" charset="2"/>
              <a:buChar char="v"/>
            </a:pPr>
            <a:r>
              <a:rPr lang="en-US" sz="1600" b="1" dirty="0" err="1"/>
              <a:t>Mingzhen</a:t>
            </a:r>
            <a:r>
              <a:rPr lang="en-US" sz="1600" b="1" dirty="0"/>
              <a:t> Wei</a:t>
            </a:r>
            <a:r>
              <a:rPr lang="en-US" sz="1600" dirty="0"/>
              <a:t>, Geosciences and Geological and Petroleum Engineering</a:t>
            </a:r>
          </a:p>
          <a:p>
            <a:pPr marL="457200" lvl="0" indent="-457200">
              <a:spcBef>
                <a:spcPts val="1200"/>
              </a:spcBef>
              <a:buFont typeface="Wingdings" panose="05000000000000000000" pitchFamily="2" charset="2"/>
              <a:buChar char="v"/>
            </a:pPr>
            <a:r>
              <a:rPr lang="en-US" sz="1600" b="1" dirty="0" err="1"/>
              <a:t>Yahong</a:t>
            </a:r>
            <a:r>
              <a:rPr lang="en-US" sz="1600" b="1" dirty="0"/>
              <a:t> Rosa Zheng</a:t>
            </a:r>
            <a:r>
              <a:rPr lang="en-US" sz="1600" dirty="0"/>
              <a:t>, Electrical and Computer Engineering</a:t>
            </a:r>
          </a:p>
          <a:p>
            <a:endParaRPr lang="en-US" dirty="0"/>
          </a:p>
        </p:txBody>
      </p:sp>
      <p:sp>
        <p:nvSpPr>
          <p:cNvPr id="3" name="Text Placeholder 2"/>
          <p:cNvSpPr>
            <a:spLocks noGrp="1"/>
          </p:cNvSpPr>
          <p:nvPr>
            <p:ph type="body" sz="quarter" idx="12"/>
          </p:nvPr>
        </p:nvSpPr>
        <p:spPr>
          <a:xfrm>
            <a:off x="121602" y="506494"/>
            <a:ext cx="8184662" cy="407906"/>
          </a:xfrm>
        </p:spPr>
        <p:txBody>
          <a:bodyPr>
            <a:noAutofit/>
          </a:bodyPr>
          <a:lstStyle/>
          <a:p>
            <a:r>
              <a:rPr lang="en-US" sz="2000" dirty="0">
                <a:solidFill>
                  <a:srgbClr val="003B49"/>
                </a:solidFill>
              </a:rPr>
              <a:t>Receiving the 2016 Research </a:t>
            </a:r>
            <a:r>
              <a:rPr lang="en-US" sz="2000" dirty="0" smtClean="0">
                <a:solidFill>
                  <a:srgbClr val="003B49"/>
                </a:solidFill>
              </a:rPr>
              <a:t>Award:</a:t>
            </a:r>
            <a:endParaRPr lang="en-US" sz="2000" dirty="0">
              <a:solidFill>
                <a:srgbClr val="003B49"/>
              </a:solidFill>
            </a:endParaRPr>
          </a:p>
        </p:txBody>
      </p:sp>
      <p:sp>
        <p:nvSpPr>
          <p:cNvPr id="4" name="Text Placeholder 2"/>
          <p:cNvSpPr txBox="1">
            <a:spLocks/>
          </p:cNvSpPr>
          <p:nvPr/>
        </p:nvSpPr>
        <p:spPr>
          <a:xfrm>
            <a:off x="121602" y="3209740"/>
            <a:ext cx="8184662" cy="47398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3B49"/>
                </a:solidFill>
              </a:rPr>
              <a:t>Receiving the 2016 Service Award:</a:t>
            </a:r>
          </a:p>
        </p:txBody>
      </p:sp>
      <p:sp>
        <p:nvSpPr>
          <p:cNvPr id="5" name="Text Placeholder 1"/>
          <p:cNvSpPr txBox="1">
            <a:spLocks/>
          </p:cNvSpPr>
          <p:nvPr/>
        </p:nvSpPr>
        <p:spPr>
          <a:xfrm>
            <a:off x="121602" y="3683725"/>
            <a:ext cx="8196210" cy="1314995"/>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1200"/>
              </a:spcBef>
              <a:buFont typeface="Wingdings" panose="05000000000000000000" pitchFamily="2" charset="2"/>
              <a:buChar char="v"/>
            </a:pPr>
            <a:r>
              <a:rPr lang="en-US" sz="1600" b="1" dirty="0" smtClean="0"/>
              <a:t>Petra DeWitt</a:t>
            </a:r>
            <a:r>
              <a:rPr lang="en-US" sz="1600" dirty="0" smtClean="0"/>
              <a:t>, History &amp; Political Science</a:t>
            </a:r>
          </a:p>
          <a:p>
            <a:pPr marL="457200" indent="-457200">
              <a:spcBef>
                <a:spcPts val="1200"/>
              </a:spcBef>
              <a:buFont typeface="Wingdings" panose="05000000000000000000" pitchFamily="2" charset="2"/>
              <a:buChar char="v"/>
            </a:pPr>
            <a:r>
              <a:rPr lang="en-US" sz="1600" b="1" dirty="0" smtClean="0"/>
              <a:t>Stephen Gao</a:t>
            </a:r>
            <a:r>
              <a:rPr lang="en-US" sz="1600" dirty="0" smtClean="0"/>
              <a:t>, Geosciences and Geological and Petroleum Engineering</a:t>
            </a:r>
          </a:p>
          <a:p>
            <a:pPr marL="457200" indent="-457200">
              <a:spcBef>
                <a:spcPts val="1200"/>
              </a:spcBef>
              <a:buFont typeface="Wingdings" panose="05000000000000000000" pitchFamily="2" charset="2"/>
              <a:buChar char="v"/>
            </a:pPr>
            <a:r>
              <a:rPr lang="en-US" sz="1600" b="1" dirty="0" smtClean="0"/>
              <a:t>Steve E. Watkins</a:t>
            </a:r>
            <a:r>
              <a:rPr lang="en-US" sz="1600" dirty="0" smtClean="0"/>
              <a:t>, Electrical and Computer Engineering</a:t>
            </a:r>
            <a:endParaRPr lang="en-US" sz="1600" dirty="0"/>
          </a:p>
        </p:txBody>
      </p:sp>
    </p:spTree>
    <p:extLst>
      <p:ext uri="{BB962C8B-B14F-4D97-AF65-F5344CB8AC3E}">
        <p14:creationId xmlns:p14="http://schemas.microsoft.com/office/powerpoint/2010/main" val="94021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1717" y="822390"/>
            <a:ext cx="8196210" cy="3227159"/>
          </a:xfrm>
        </p:spPr>
        <p:txBody>
          <a:bodyPr/>
          <a:lstStyle/>
          <a:p>
            <a:pPr marL="457200" lvl="0" indent="-457200">
              <a:spcBef>
                <a:spcPts val="1200"/>
              </a:spcBef>
              <a:buFont typeface="Wingdings" panose="05000000000000000000" pitchFamily="2" charset="2"/>
              <a:buChar char="v"/>
            </a:pPr>
            <a:r>
              <a:rPr lang="en-US" sz="1600" b="1" dirty="0"/>
              <a:t>Petra DeWitt</a:t>
            </a:r>
            <a:r>
              <a:rPr lang="en-US" sz="1600" dirty="0"/>
              <a:t>, History &amp; Political Science</a:t>
            </a:r>
          </a:p>
          <a:p>
            <a:pPr marL="457200" lvl="0" indent="-457200">
              <a:spcBef>
                <a:spcPts val="1200"/>
              </a:spcBef>
              <a:buFont typeface="Wingdings" panose="05000000000000000000" pitchFamily="2" charset="2"/>
              <a:buChar char="v"/>
            </a:pPr>
            <a:r>
              <a:rPr lang="en-US" sz="1600" b="1" dirty="0"/>
              <a:t>Kelvin Erickson</a:t>
            </a:r>
            <a:r>
              <a:rPr lang="en-US" sz="1600" dirty="0"/>
              <a:t>, Electrical and Computer Engineering</a:t>
            </a:r>
          </a:p>
          <a:p>
            <a:pPr marL="457200" lvl="0" indent="-457200">
              <a:spcBef>
                <a:spcPts val="1200"/>
              </a:spcBef>
              <a:buFont typeface="Wingdings" panose="05000000000000000000" pitchFamily="2" charset="2"/>
              <a:buChar char="v"/>
            </a:pPr>
            <a:r>
              <a:rPr lang="en-US" sz="1600" b="1" dirty="0"/>
              <a:t>Stephen Gao</a:t>
            </a:r>
            <a:r>
              <a:rPr lang="en-US" sz="1600" dirty="0"/>
              <a:t>, Geosciences and Geological and Petroleum Engineering</a:t>
            </a:r>
          </a:p>
          <a:p>
            <a:pPr marL="457200" lvl="0" indent="-457200">
              <a:spcBef>
                <a:spcPts val="1200"/>
              </a:spcBef>
              <a:buFont typeface="Wingdings" panose="05000000000000000000" pitchFamily="2" charset="2"/>
              <a:buChar char="v"/>
            </a:pPr>
            <a:r>
              <a:rPr lang="en-US" sz="1600" b="1" dirty="0"/>
              <a:t>Amber Henslee</a:t>
            </a:r>
            <a:r>
              <a:rPr lang="en-US" sz="1600" dirty="0"/>
              <a:t>, Psychological Science</a:t>
            </a:r>
          </a:p>
          <a:p>
            <a:pPr marL="457200" lvl="0" indent="-457200">
              <a:spcBef>
                <a:spcPts val="1200"/>
              </a:spcBef>
              <a:buFont typeface="Wingdings" panose="05000000000000000000" pitchFamily="2" charset="2"/>
              <a:buChar char="v"/>
            </a:pPr>
            <a:r>
              <a:rPr lang="en-US" sz="1600" b="1" dirty="0"/>
              <a:t>J. Keith </a:t>
            </a:r>
            <a:r>
              <a:rPr lang="en-US" sz="1600" b="1" dirty="0" err="1"/>
              <a:t>Nisbett</a:t>
            </a:r>
            <a:r>
              <a:rPr lang="en-US" sz="1600" dirty="0"/>
              <a:t>, Mechanical and Aerospace Engineering</a:t>
            </a:r>
          </a:p>
          <a:p>
            <a:pPr marL="457200" lvl="0" indent="-457200">
              <a:spcBef>
                <a:spcPts val="1200"/>
              </a:spcBef>
              <a:buFont typeface="Wingdings" panose="05000000000000000000" pitchFamily="2" charset="2"/>
              <a:buChar char="v"/>
            </a:pPr>
            <a:r>
              <a:rPr lang="en-US" sz="1600" b="1" dirty="0"/>
              <a:t>Dev K. Niyogi</a:t>
            </a:r>
            <a:r>
              <a:rPr lang="en-US" sz="1600" dirty="0"/>
              <a:t>, Biological Sciences</a:t>
            </a:r>
          </a:p>
          <a:p>
            <a:pPr marL="457200" lvl="0" indent="-457200">
              <a:spcBef>
                <a:spcPts val="1200"/>
              </a:spcBef>
              <a:buFont typeface="Wingdings" panose="05000000000000000000" pitchFamily="2" charset="2"/>
              <a:buChar char="v"/>
            </a:pPr>
            <a:r>
              <a:rPr lang="en-US" sz="1600" b="1" dirty="0"/>
              <a:t>Kathleen Sheppard</a:t>
            </a:r>
            <a:r>
              <a:rPr lang="en-US" sz="1600" dirty="0"/>
              <a:t>, History &amp; Political Science</a:t>
            </a:r>
          </a:p>
          <a:p>
            <a:pPr marL="457200" lvl="0" indent="-457200">
              <a:spcBef>
                <a:spcPts val="1200"/>
              </a:spcBef>
              <a:buFont typeface="Wingdings" panose="05000000000000000000" pitchFamily="2" charset="2"/>
              <a:buChar char="v"/>
            </a:pPr>
            <a:r>
              <a:rPr lang="en-US" sz="1600" b="1" dirty="0"/>
              <a:t>J. Greg Story</a:t>
            </a:r>
            <a:r>
              <a:rPr lang="en-US" sz="1600" dirty="0"/>
              <a:t>, </a:t>
            </a:r>
            <a:r>
              <a:rPr lang="en-US" sz="1600" dirty="0" smtClean="0"/>
              <a:t>Physics</a:t>
            </a:r>
            <a:endParaRPr lang="en-US" sz="1600" dirty="0"/>
          </a:p>
        </p:txBody>
      </p:sp>
      <p:sp>
        <p:nvSpPr>
          <p:cNvPr id="3" name="Text Placeholder 2"/>
          <p:cNvSpPr>
            <a:spLocks noGrp="1"/>
          </p:cNvSpPr>
          <p:nvPr>
            <p:ph type="body" sz="quarter" idx="12"/>
          </p:nvPr>
        </p:nvSpPr>
        <p:spPr>
          <a:xfrm>
            <a:off x="211717" y="401431"/>
            <a:ext cx="8184662" cy="460159"/>
          </a:xfrm>
        </p:spPr>
        <p:txBody>
          <a:bodyPr/>
          <a:lstStyle/>
          <a:p>
            <a:r>
              <a:rPr lang="en-US" sz="2000" dirty="0">
                <a:solidFill>
                  <a:srgbClr val="003B49"/>
                </a:solidFill>
              </a:rPr>
              <a:t>Receiving the 2016 Teaching </a:t>
            </a:r>
            <a:r>
              <a:rPr lang="en-US" sz="2000" dirty="0" smtClean="0">
                <a:solidFill>
                  <a:srgbClr val="003B49"/>
                </a:solidFill>
              </a:rPr>
              <a:t>Award:</a:t>
            </a:r>
            <a:endParaRPr lang="en-US" dirty="0"/>
          </a:p>
        </p:txBody>
      </p:sp>
      <p:sp>
        <p:nvSpPr>
          <p:cNvPr id="4" name="Text Placeholder 2"/>
          <p:cNvSpPr txBox="1">
            <a:spLocks/>
          </p:cNvSpPr>
          <p:nvPr/>
        </p:nvSpPr>
        <p:spPr>
          <a:xfrm>
            <a:off x="211717" y="4162568"/>
            <a:ext cx="8860773" cy="615879"/>
          </a:xfrm>
          <a:prstGeom prst="rect">
            <a:avLst/>
          </a:prstGeom>
        </p:spPr>
        <p:txBody>
          <a:bodyPr>
            <a:normAutofit lnSpcReduction="1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3B49"/>
                </a:solidFill>
              </a:rPr>
              <a:t>Experiential and Service Learning Awards</a:t>
            </a:r>
          </a:p>
          <a:p>
            <a:r>
              <a:rPr lang="en-US" sz="1600" dirty="0" smtClean="0">
                <a:solidFill>
                  <a:srgbClr val="003B49"/>
                </a:solidFill>
              </a:rPr>
              <a:t>(Awarded by Undergraduate Studies)</a:t>
            </a:r>
          </a:p>
          <a:p>
            <a:endParaRPr lang="en-US" dirty="0"/>
          </a:p>
        </p:txBody>
      </p:sp>
      <p:sp>
        <p:nvSpPr>
          <p:cNvPr id="5" name="Text Placeholder 1"/>
          <p:cNvSpPr txBox="1">
            <a:spLocks/>
          </p:cNvSpPr>
          <p:nvPr/>
        </p:nvSpPr>
        <p:spPr>
          <a:xfrm>
            <a:off x="211717" y="4801822"/>
            <a:ext cx="8196210" cy="173556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1800"/>
              </a:spcBef>
              <a:buFont typeface="Wingdings" panose="05000000000000000000" pitchFamily="2" charset="2"/>
              <a:buChar char="v"/>
            </a:pPr>
            <a:r>
              <a:rPr lang="en-US" sz="1600" dirty="0" smtClean="0"/>
              <a:t>Norbert </a:t>
            </a:r>
            <a:r>
              <a:rPr lang="en-US" sz="1600" dirty="0" err="1" smtClean="0"/>
              <a:t>Maerz</a:t>
            </a:r>
            <a:r>
              <a:rPr lang="en-US" sz="1600" dirty="0" smtClean="0"/>
              <a:t>, Geosciences and Geological and Petroleum Engineering - Experiential Learning Award</a:t>
            </a:r>
          </a:p>
          <a:p>
            <a:pPr marL="457200" indent="-457200">
              <a:spcBef>
                <a:spcPts val="1800"/>
              </a:spcBef>
              <a:buFont typeface="Wingdings" panose="05000000000000000000" pitchFamily="2" charset="2"/>
              <a:buChar char="v"/>
            </a:pPr>
            <a:r>
              <a:rPr lang="en-US" sz="1600" dirty="0" smtClean="0"/>
              <a:t>Brett Watson, Student Life - Experiential Learning Award</a:t>
            </a:r>
          </a:p>
          <a:p>
            <a:pPr marL="457200" indent="-457200">
              <a:spcBef>
                <a:spcPts val="1800"/>
              </a:spcBef>
              <a:buFont typeface="Wingdings" panose="05000000000000000000" pitchFamily="2" charset="2"/>
              <a:buChar char="v"/>
            </a:pPr>
            <a:r>
              <a:rPr lang="en-US" sz="1600" dirty="0" smtClean="0"/>
              <a:t>Sarah Stanley, Business and Information Technology – </a:t>
            </a:r>
            <a:br>
              <a:rPr lang="en-US" sz="1600" dirty="0" smtClean="0"/>
            </a:br>
            <a:r>
              <a:rPr lang="en-US" sz="1600" dirty="0" smtClean="0"/>
              <a:t>Service Learning Award</a:t>
            </a:r>
          </a:p>
          <a:p>
            <a:endParaRPr lang="en-US" dirty="0"/>
          </a:p>
        </p:txBody>
      </p:sp>
    </p:spTree>
    <p:extLst>
      <p:ext uri="{BB962C8B-B14F-4D97-AF65-F5344CB8AC3E}">
        <p14:creationId xmlns:p14="http://schemas.microsoft.com/office/powerpoint/2010/main" val="191302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6074" y="187387"/>
            <a:ext cx="8797926" cy="859399"/>
          </a:xfrm>
        </p:spPr>
        <p:txBody>
          <a:bodyPr/>
          <a:lstStyle/>
          <a:p>
            <a:r>
              <a:rPr lang="en-US" sz="3200" dirty="0" smtClean="0">
                <a:latin typeface="Orgon Slab" panose="02000503000000020004" pitchFamily="50" charset="0"/>
              </a:rPr>
              <a:t>Enrollment/Net Ranked Faculty Headcount</a:t>
            </a:r>
            <a:endParaRPr lang="en-US" sz="3200" dirty="0">
              <a:latin typeface="Orgon Slab" panose="02000503000000020004" pitchFamily="50" charset="0"/>
            </a:endParaRPr>
          </a:p>
        </p:txBody>
      </p:sp>
      <p:graphicFrame>
        <p:nvGraphicFramePr>
          <p:cNvPr id="6" name="Chart 5"/>
          <p:cNvGraphicFramePr>
            <a:graphicFrameLocks/>
          </p:cNvGraphicFramePr>
          <p:nvPr>
            <p:extLst/>
          </p:nvPr>
        </p:nvGraphicFramePr>
        <p:xfrm>
          <a:off x="108858" y="810624"/>
          <a:ext cx="8752114" cy="57666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348889" y="4870444"/>
            <a:ext cx="2762451" cy="261610"/>
          </a:xfrm>
          <a:prstGeom prst="rect">
            <a:avLst/>
          </a:prstGeom>
          <a:noFill/>
        </p:spPr>
        <p:txBody>
          <a:bodyPr wrap="square" rtlCol="0">
            <a:spAutoFit/>
          </a:bodyPr>
          <a:lstStyle/>
          <a:p>
            <a:pPr defTabSz="914400"/>
            <a:r>
              <a:rPr lang="en-US" sz="1050" dirty="0" smtClean="0">
                <a:solidFill>
                  <a:srgbClr val="33006F"/>
                </a:solidFill>
              </a:rPr>
              <a:t>Vacant lines not included</a:t>
            </a:r>
            <a:endParaRPr lang="en-US" sz="1050" dirty="0">
              <a:solidFill>
                <a:srgbClr val="33006F"/>
              </a:solidFill>
            </a:endParaRPr>
          </a:p>
        </p:txBody>
      </p:sp>
    </p:spTree>
    <p:extLst>
      <p:ext uri="{BB962C8B-B14F-4D97-AF65-F5344CB8AC3E}">
        <p14:creationId xmlns:p14="http://schemas.microsoft.com/office/powerpoint/2010/main" val="259809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310467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a:t>Faculty Senate Meeting</a:t>
            </a:r>
          </a:p>
          <a:p>
            <a:r>
              <a:rPr lang="en-US" dirty="0"/>
              <a:t>Thursday, February 23, 2017</a:t>
            </a:r>
          </a:p>
        </p:txBody>
      </p:sp>
    </p:spTree>
    <p:extLst>
      <p:ext uri="{BB962C8B-B14F-4D97-AF65-F5344CB8AC3E}">
        <p14:creationId xmlns:p14="http://schemas.microsoft.com/office/powerpoint/2010/main" val="319901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869804" y="749986"/>
            <a:ext cx="5274895" cy="547780"/>
          </a:xfrm>
          <a:prstGeom prst="rect">
            <a:avLst/>
          </a:prstGeom>
        </p:spPr>
        <p:txBody>
          <a:bodyPr/>
          <a:lstStyle/>
          <a:p>
            <a:pPr marL="0" indent="0" algn="ctr">
              <a:buNone/>
            </a:pPr>
            <a:r>
              <a:rPr lang="en-US" b="1" dirty="0" smtClean="0">
                <a:solidFill>
                  <a:srgbClr val="509E2F"/>
                </a:solidFill>
                <a:latin typeface="Orgon Slab" panose="02000503000000020004" pitchFamily="50" charset="0"/>
              </a:rPr>
              <a:t>Enrollment Management</a:t>
            </a:r>
            <a:endParaRPr lang="en-US" b="1" dirty="0">
              <a:solidFill>
                <a:srgbClr val="509E2F"/>
              </a:solidFill>
              <a:latin typeface="Orgon Slab" panose="02000503000000020004" pitchFamily="50" charset="0"/>
            </a:endParaRPr>
          </a:p>
        </p:txBody>
      </p:sp>
      <p:sp>
        <p:nvSpPr>
          <p:cNvPr id="4" name="Rectangle 3"/>
          <p:cNvSpPr/>
          <p:nvPr/>
        </p:nvSpPr>
        <p:spPr>
          <a:xfrm>
            <a:off x="465801" y="1802842"/>
            <a:ext cx="8082900" cy="3416320"/>
          </a:xfrm>
          <a:prstGeom prst="rect">
            <a:avLst/>
          </a:prstGeom>
        </p:spPr>
        <p:txBody>
          <a:bodyPr wrap="square">
            <a:spAutoFit/>
          </a:bodyPr>
          <a:lstStyle/>
          <a:p>
            <a:pPr marL="457200" lvl="0" indent="-457200">
              <a:spcBef>
                <a:spcPts val="3000"/>
              </a:spcBef>
              <a:buFont typeface="Wingdings" panose="05000000000000000000" pitchFamily="2" charset="2"/>
              <a:buChar char="v"/>
              <a:defRPr/>
            </a:pPr>
            <a:r>
              <a:rPr lang="en-US" altLang="en-US" sz="2400" dirty="0">
                <a:solidFill>
                  <a:srgbClr val="005F83"/>
                </a:solidFill>
                <a:latin typeface="Orgon Slab" panose="02000503000000020004" pitchFamily="50" charset="0"/>
              </a:rPr>
              <a:t>Thanks to all who helped with the February 20 Open House and the VEX Robotics State </a:t>
            </a:r>
            <a:r>
              <a:rPr lang="en-US" altLang="en-US" sz="2400" dirty="0" smtClean="0">
                <a:solidFill>
                  <a:srgbClr val="005F83"/>
                </a:solidFill>
                <a:latin typeface="Orgon Slab" panose="02000503000000020004" pitchFamily="50" charset="0"/>
              </a:rPr>
              <a:t>Championship</a:t>
            </a:r>
            <a:endParaRPr lang="en-US" altLang="en-US" sz="2400" dirty="0">
              <a:solidFill>
                <a:srgbClr val="005F83"/>
              </a:solidFill>
              <a:latin typeface="Orgon Slab" panose="02000503000000020004" pitchFamily="50" charset="0"/>
            </a:endParaRPr>
          </a:p>
          <a:p>
            <a:pPr marL="457200" lvl="0" indent="-457200">
              <a:spcBef>
                <a:spcPts val="3000"/>
              </a:spcBef>
              <a:buFont typeface="Wingdings" panose="05000000000000000000" pitchFamily="2" charset="2"/>
              <a:buChar char="v"/>
              <a:defRPr/>
            </a:pPr>
            <a:r>
              <a:rPr lang="en-US" altLang="en-US" sz="2400" dirty="0">
                <a:solidFill>
                  <a:srgbClr val="005F83"/>
                </a:solidFill>
                <a:latin typeface="Orgon Slab" panose="02000503000000020004" pitchFamily="50" charset="0"/>
              </a:rPr>
              <a:t>February 25 – First PRO Day for Fall 2017 </a:t>
            </a:r>
            <a:r>
              <a:rPr lang="en-US" altLang="en-US" sz="2400" dirty="0" smtClean="0">
                <a:solidFill>
                  <a:srgbClr val="005F83"/>
                </a:solidFill>
                <a:latin typeface="Orgon Slab" panose="02000503000000020004" pitchFamily="50" charset="0"/>
              </a:rPr>
              <a:t>freshmen</a:t>
            </a:r>
            <a:endParaRPr lang="en-US" altLang="en-US" sz="2400" dirty="0">
              <a:solidFill>
                <a:srgbClr val="005F83"/>
              </a:solidFill>
              <a:latin typeface="Orgon Slab" panose="02000503000000020004" pitchFamily="50" charset="0"/>
            </a:endParaRPr>
          </a:p>
          <a:p>
            <a:pPr marL="457200" lvl="0" indent="-457200">
              <a:spcBef>
                <a:spcPts val="3000"/>
              </a:spcBef>
              <a:buFont typeface="Wingdings" panose="05000000000000000000" pitchFamily="2" charset="2"/>
              <a:buChar char="v"/>
              <a:defRPr/>
            </a:pPr>
            <a:r>
              <a:rPr lang="en-US" altLang="en-US" sz="2400" dirty="0">
                <a:solidFill>
                  <a:srgbClr val="005F83"/>
                </a:solidFill>
                <a:latin typeface="Orgon Slab" panose="02000503000000020004" pitchFamily="50" charset="0"/>
              </a:rPr>
              <a:t>Upcoming events that we are hosting on campus</a:t>
            </a:r>
          </a:p>
          <a:p>
            <a:pPr marL="914400" lvl="1" indent="-457200">
              <a:spcBef>
                <a:spcPts val="1800"/>
              </a:spcBef>
              <a:buFont typeface="Wingdings" panose="05000000000000000000" pitchFamily="2" charset="2"/>
              <a:buChar char="§"/>
              <a:defRPr/>
            </a:pPr>
            <a:r>
              <a:rPr lang="en-US" altLang="en-US" sz="2000" dirty="0">
                <a:solidFill>
                  <a:srgbClr val="509E2F"/>
                </a:solidFill>
                <a:latin typeface="Orgon Slab" panose="02000503000000020004" pitchFamily="50" charset="0"/>
              </a:rPr>
              <a:t>February 23-25 – Out of State High School Counselor Fly-in</a:t>
            </a:r>
          </a:p>
          <a:p>
            <a:pPr marL="914400" lvl="1" indent="-457200">
              <a:spcBef>
                <a:spcPts val="1800"/>
              </a:spcBef>
              <a:buFont typeface="Wingdings" panose="05000000000000000000" pitchFamily="2" charset="2"/>
              <a:buChar char="§"/>
              <a:defRPr/>
            </a:pPr>
            <a:r>
              <a:rPr lang="en-US" altLang="en-US" sz="2000" dirty="0">
                <a:solidFill>
                  <a:srgbClr val="509E2F"/>
                </a:solidFill>
                <a:latin typeface="Orgon Slab" panose="02000503000000020004" pitchFamily="50" charset="0"/>
              </a:rPr>
              <a:t>March 4 – FIRST Robotics State Championship </a:t>
            </a:r>
          </a:p>
        </p:txBody>
      </p:sp>
    </p:spTree>
    <p:extLst>
      <p:ext uri="{BB962C8B-B14F-4D97-AF65-F5344CB8AC3E}">
        <p14:creationId xmlns:p14="http://schemas.microsoft.com/office/powerpoint/2010/main" val="1595134529"/>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457</TotalTime>
  <Words>1109</Words>
  <Application>Microsoft Office PowerPoint</Application>
  <PresentationFormat>On-screen Show (4:3)</PresentationFormat>
  <Paragraphs>117</Paragraphs>
  <Slides>17</Slides>
  <Notes>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17</vt:i4>
      </vt:variant>
    </vt:vector>
  </HeadingPairs>
  <TitlesOfParts>
    <vt:vector size="34" baseType="lpstr">
      <vt:lpstr>Arial</vt:lpstr>
      <vt:lpstr>Calibri</vt:lpstr>
      <vt:lpstr>Encode Sans Normal Black</vt:lpstr>
      <vt:lpstr>Lucida Grande</vt:lpstr>
      <vt:lpstr>Orgon Slab</vt:lpstr>
      <vt:lpstr>Orgon Slab ExtraLight</vt:lpstr>
      <vt:lpstr>Orgon Slab Light</vt:lpstr>
      <vt:lpstr>Orgon Slab Medium</vt:lpstr>
      <vt:lpstr>Times New Roman</vt:lpstr>
      <vt:lpstr>Tungsten Semibold</vt:lpstr>
      <vt:lpstr>Tungsten-Semibold</vt:lpstr>
      <vt:lpstr>Wingdings</vt:lpstr>
      <vt:lpstr>1_Custom Design</vt:lpstr>
      <vt:lpstr>2_Custom Design</vt:lpstr>
      <vt:lpstr>3_Custom Design</vt:lpstr>
      <vt:lpstr>Intro Page</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47</cp:revision>
  <cp:lastPrinted>2017-02-17T16:21:16Z</cp:lastPrinted>
  <dcterms:created xsi:type="dcterms:W3CDTF">2014-10-14T00:51:43Z</dcterms:created>
  <dcterms:modified xsi:type="dcterms:W3CDTF">2017-02-23T18:11:05Z</dcterms:modified>
</cp:coreProperties>
</file>